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7.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28" r:id="rId1"/>
    <p:sldMasterId id="2147483932" r:id="rId2"/>
    <p:sldMasterId id="2147483988" r:id="rId3"/>
    <p:sldMasterId id="2147483980" r:id="rId4"/>
    <p:sldMasterId id="2147483984" r:id="rId5"/>
    <p:sldMasterId id="2147483940" r:id="rId6"/>
    <p:sldMasterId id="2147484010" r:id="rId7"/>
    <p:sldMasterId id="2147483948" r:id="rId8"/>
    <p:sldMasterId id="2147483967" r:id="rId9"/>
  </p:sldMasterIdLst>
  <p:notesMasterIdLst>
    <p:notesMasterId r:id="rId43"/>
  </p:notesMasterIdLst>
  <p:handoutMasterIdLst>
    <p:handoutMasterId r:id="rId44"/>
  </p:handoutMasterIdLst>
  <p:sldIdLst>
    <p:sldId id="1026" r:id="rId10"/>
    <p:sldId id="902" r:id="rId11"/>
    <p:sldId id="2147483534" r:id="rId12"/>
    <p:sldId id="2147483513" r:id="rId13"/>
    <p:sldId id="2147483512" r:id="rId14"/>
    <p:sldId id="1016" r:id="rId15"/>
    <p:sldId id="2147483535" r:id="rId16"/>
    <p:sldId id="2147483514" r:id="rId17"/>
    <p:sldId id="2147483536" r:id="rId18"/>
    <p:sldId id="2147483518" r:id="rId19"/>
    <p:sldId id="2147483520" r:id="rId20"/>
    <p:sldId id="2147483519" r:id="rId21"/>
    <p:sldId id="2147483521" r:id="rId22"/>
    <p:sldId id="2147483529" r:id="rId23"/>
    <p:sldId id="2147483533" r:id="rId24"/>
    <p:sldId id="2147483531" r:id="rId25"/>
    <p:sldId id="2147483528" r:id="rId26"/>
    <p:sldId id="2147483530" r:id="rId27"/>
    <p:sldId id="2147483537" r:id="rId28"/>
    <p:sldId id="2147483524" r:id="rId29"/>
    <p:sldId id="2147483525" r:id="rId30"/>
    <p:sldId id="2147483532" r:id="rId31"/>
    <p:sldId id="2147483538" r:id="rId32"/>
    <p:sldId id="2147483539" r:id="rId33"/>
    <p:sldId id="2147483526" r:id="rId34"/>
    <p:sldId id="915" r:id="rId35"/>
    <p:sldId id="905" r:id="rId36"/>
    <p:sldId id="906" r:id="rId37"/>
    <p:sldId id="913" r:id="rId38"/>
    <p:sldId id="2147483500" r:id="rId39"/>
    <p:sldId id="2147483491" r:id="rId40"/>
    <p:sldId id="2147483511" r:id="rId41"/>
    <p:sldId id="214748349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F1A26E-3C94-4157-B338-2BE14D4656AC}">
          <p14:sldIdLst>
            <p14:sldId id="1026"/>
            <p14:sldId id="902"/>
            <p14:sldId id="2147483534"/>
            <p14:sldId id="2147483513"/>
            <p14:sldId id="2147483512"/>
            <p14:sldId id="1016"/>
            <p14:sldId id="2147483535"/>
            <p14:sldId id="2147483514"/>
            <p14:sldId id="2147483536"/>
            <p14:sldId id="2147483518"/>
            <p14:sldId id="2147483520"/>
            <p14:sldId id="2147483519"/>
            <p14:sldId id="2147483521"/>
            <p14:sldId id="2147483529"/>
            <p14:sldId id="2147483533"/>
            <p14:sldId id="2147483531"/>
            <p14:sldId id="2147483528"/>
            <p14:sldId id="2147483530"/>
            <p14:sldId id="2147483537"/>
            <p14:sldId id="2147483524"/>
            <p14:sldId id="2147483525"/>
            <p14:sldId id="2147483532"/>
            <p14:sldId id="2147483538"/>
            <p14:sldId id="2147483539"/>
          </p14:sldIdLst>
        </p14:section>
        <p14:section name="Backup slides" id="{15756AD0-686C-466E-9456-844ABD5B39E6}">
          <p14:sldIdLst>
            <p14:sldId id="2147483526"/>
            <p14:sldId id="915"/>
            <p14:sldId id="905"/>
            <p14:sldId id="906"/>
            <p14:sldId id="913"/>
            <p14:sldId id="2147483500"/>
            <p14:sldId id="2147483491"/>
            <p14:sldId id="2147483511"/>
            <p14:sldId id="21474834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8627"/>
    <a:srgbClr val="469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80769" autoAdjust="0"/>
  </p:normalViewPr>
  <p:slideViewPr>
    <p:cSldViewPr snapToGrid="0" snapToObjects="1">
      <p:cViewPr varScale="1">
        <p:scale>
          <a:sx n="51" d="100"/>
          <a:sy n="51" d="100"/>
        </p:scale>
        <p:origin x="1064" y="52"/>
      </p:cViewPr>
      <p:guideLst/>
    </p:cSldViewPr>
  </p:slideViewPr>
  <p:notesTextViewPr>
    <p:cViewPr>
      <p:scale>
        <a:sx n="1" d="1"/>
        <a:sy n="1" d="1"/>
      </p:scale>
      <p:origin x="0" y="0"/>
    </p:cViewPr>
  </p:notesTextViewPr>
  <p:notesViewPr>
    <p:cSldViewPr snapToGrid="0" snapToObjects="1">
      <p:cViewPr varScale="1">
        <p:scale>
          <a:sx n="197" d="100"/>
          <a:sy n="197" d="100"/>
        </p:scale>
        <p:origin x="237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01BE56-1E91-6446-BB37-70A906C6EF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003CFE5-CFB5-AC4B-B88B-1D953B4D90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C1FF6-1F9C-A04D-BC2F-BA79939F8A67}" type="datetimeFigureOut">
              <a:rPr lang="en-US" smtClean="0"/>
              <a:t>9/10/2025</a:t>
            </a:fld>
            <a:endParaRPr lang="en-US"/>
          </a:p>
        </p:txBody>
      </p:sp>
      <p:sp>
        <p:nvSpPr>
          <p:cNvPr id="4" name="Footer Placeholder 3">
            <a:extLst>
              <a:ext uri="{FF2B5EF4-FFF2-40B4-BE49-F238E27FC236}">
                <a16:creationId xmlns:a16="http://schemas.microsoft.com/office/drawing/2014/main" id="{D1205199-A0AF-4D47-A407-75BB264A35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9E8BBE-35C2-F248-BE41-AC409C19DA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306A49-4FCA-314D-A6DA-EC7CC1C3A212}" type="slidenum">
              <a:rPr lang="en-US" smtClean="0"/>
              <a:t>‹#›</a:t>
            </a:fld>
            <a:endParaRPr lang="en-US"/>
          </a:p>
        </p:txBody>
      </p:sp>
    </p:spTree>
    <p:extLst>
      <p:ext uri="{BB962C8B-B14F-4D97-AF65-F5344CB8AC3E}">
        <p14:creationId xmlns:p14="http://schemas.microsoft.com/office/powerpoint/2010/main" val="290404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C196D9-2286-0F4F-B943-33A3EEA2528D}" type="datetimeFigureOut">
              <a:rPr lang="en-US" smtClean="0"/>
              <a:t>9/9/2025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24262-D47C-D444-8DFB-457E9BF504E8}" type="slidenum">
              <a:rPr lang="en-US" smtClean="0"/>
              <a:t>‹#›</a:t>
            </a:fld>
            <a:endParaRPr lang="en-US"/>
          </a:p>
        </p:txBody>
      </p:sp>
    </p:spTree>
    <p:extLst>
      <p:ext uri="{BB962C8B-B14F-4D97-AF65-F5344CB8AC3E}">
        <p14:creationId xmlns:p14="http://schemas.microsoft.com/office/powerpoint/2010/main" val="52239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Model-Drive Software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Ontology-Driven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Research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Transformation pipeline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Ecore</a:t>
            </a:r>
            <a:r>
              <a:rPr lang="en-US" dirty="0"/>
              <a:t> metamodel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JSON reader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to UML mappings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1: </a:t>
            </a:r>
            <a:r>
              <a:rPr lang="en-US" dirty="0" err="1"/>
              <a:t>OntoUML</a:t>
            </a:r>
            <a:r>
              <a:rPr lang="en-US" dirty="0"/>
              <a:t> to UML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2: Java code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2724262-D47C-D444-8DFB-457E9BF504E8}" type="slidenum">
              <a:rPr lang="en-US" smtClean="0"/>
              <a:t>2</a:t>
            </a:fld>
            <a:endParaRPr lang="en-US"/>
          </a:p>
        </p:txBody>
      </p:sp>
    </p:spTree>
    <p:extLst>
      <p:ext uri="{BB962C8B-B14F-4D97-AF65-F5344CB8AC3E}">
        <p14:creationId xmlns:p14="http://schemas.microsoft.com/office/powerpoint/2010/main" val="764351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B44EC-CF3B-29FB-B2B9-D074BD567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63C70-BD4C-CDF2-6E38-F6F5A78DAE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7F4C4-E53C-773D-433D-2A5D52DC083E}"/>
              </a:ext>
            </a:extLst>
          </p:cNvPr>
          <p:cNvSpPr>
            <a:spLocks noGrp="1"/>
          </p:cNvSpPr>
          <p:nvPr>
            <p:ph type="body" idx="1"/>
          </p:nvPr>
        </p:nvSpPr>
        <p:spPr/>
        <p:txBody>
          <a:bodyPr/>
          <a:lstStyle/>
          <a:p>
            <a:r>
              <a:rPr lang="en-US" dirty="0"/>
              <a:t>Problem </a:t>
            </a:r>
            <a:endParaRPr lang="nl-NL" dirty="0"/>
          </a:p>
        </p:txBody>
      </p:sp>
      <p:sp>
        <p:nvSpPr>
          <p:cNvPr id="4" name="Slide Number Placeholder 3">
            <a:extLst>
              <a:ext uri="{FF2B5EF4-FFF2-40B4-BE49-F238E27FC236}">
                <a16:creationId xmlns:a16="http://schemas.microsoft.com/office/drawing/2014/main" id="{327CB6C4-9ADF-5748-6366-DCF80DC8C612}"/>
              </a:ext>
            </a:extLst>
          </p:cNvPr>
          <p:cNvSpPr>
            <a:spLocks noGrp="1"/>
          </p:cNvSpPr>
          <p:nvPr>
            <p:ph type="sldNum" sz="quarter" idx="5"/>
          </p:nvPr>
        </p:nvSpPr>
        <p:spPr/>
        <p:txBody>
          <a:bodyPr/>
          <a:lstStyle/>
          <a:p>
            <a:fld id="{A2724262-D47C-D444-8DFB-457E9BF504E8}" type="slidenum">
              <a:rPr lang="en-US" smtClean="0"/>
              <a:t>11</a:t>
            </a:fld>
            <a:endParaRPr lang="en-US"/>
          </a:p>
        </p:txBody>
      </p:sp>
    </p:spTree>
    <p:extLst>
      <p:ext uri="{BB962C8B-B14F-4D97-AF65-F5344CB8AC3E}">
        <p14:creationId xmlns:p14="http://schemas.microsoft.com/office/powerpoint/2010/main" val="1006403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54E21-3122-4973-4FA8-F2F8A9C35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CE3243-A9E1-153A-7C23-8D1EEEE3C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60F890-8D22-40C4-8106-5618B5423EC6}"/>
              </a:ext>
            </a:extLst>
          </p:cNvPr>
          <p:cNvSpPr>
            <a:spLocks noGrp="1"/>
          </p:cNvSpPr>
          <p:nvPr>
            <p:ph type="body" idx="1"/>
          </p:nvPr>
        </p:nvSpPr>
        <p:spPr/>
        <p:txBody>
          <a:bodyPr/>
          <a:lstStyle/>
          <a:p>
            <a:r>
              <a:rPr lang="en-US" dirty="0" err="1"/>
              <a:t>OntoUML</a:t>
            </a:r>
            <a:r>
              <a:rPr lang="en-US" dirty="0"/>
              <a:t> specific: Class, Relation and Ontological Nature </a:t>
            </a:r>
          </a:p>
          <a:p>
            <a:endParaRPr lang="nl-NL" dirty="0"/>
          </a:p>
        </p:txBody>
      </p:sp>
      <p:sp>
        <p:nvSpPr>
          <p:cNvPr id="4" name="Slide Number Placeholder 3">
            <a:extLst>
              <a:ext uri="{FF2B5EF4-FFF2-40B4-BE49-F238E27FC236}">
                <a16:creationId xmlns:a16="http://schemas.microsoft.com/office/drawing/2014/main" id="{30C437D1-2566-B168-8FF7-81004333C0BA}"/>
              </a:ext>
            </a:extLst>
          </p:cNvPr>
          <p:cNvSpPr>
            <a:spLocks noGrp="1"/>
          </p:cNvSpPr>
          <p:nvPr>
            <p:ph type="sldNum" sz="quarter" idx="5"/>
          </p:nvPr>
        </p:nvSpPr>
        <p:spPr/>
        <p:txBody>
          <a:bodyPr/>
          <a:lstStyle/>
          <a:p>
            <a:fld id="{A2724262-D47C-D444-8DFB-457E9BF504E8}" type="slidenum">
              <a:rPr lang="en-US" smtClean="0"/>
              <a:t>12</a:t>
            </a:fld>
            <a:endParaRPr lang="en-US"/>
          </a:p>
        </p:txBody>
      </p:sp>
    </p:spTree>
    <p:extLst>
      <p:ext uri="{BB962C8B-B14F-4D97-AF65-F5344CB8AC3E}">
        <p14:creationId xmlns:p14="http://schemas.microsoft.com/office/powerpoint/2010/main" val="1482306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14491-CD63-653A-256A-9456B1D62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625DC-0DD2-0F1B-6A7D-50198F6ADC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4227C5-E602-4E9E-C3F6-367EC5C6CD51}"/>
              </a:ext>
            </a:extLst>
          </p:cNvPr>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complexes. </a:t>
            </a:r>
            <a:r>
              <a:rPr lang="en-US" sz="1200" b="0" i="0" u="none" strike="noStrike" kern="1200" baseline="0" dirty="0" err="1">
                <a:solidFill>
                  <a:schemeClr val="tx1"/>
                </a:solidFill>
                <a:latin typeface="+mn-lt"/>
                <a:ea typeface="+mn-ea"/>
                <a:cs typeface="+mn-cs"/>
              </a:rPr>
              <a:t>OntoUML</a:t>
            </a:r>
            <a:r>
              <a:rPr lang="en-US" sz="1200" b="0" i="0" u="none" strike="noStrike" kern="1200" baseline="0" dirty="0">
                <a:solidFill>
                  <a:schemeClr val="tx1"/>
                </a:solidFill>
                <a:latin typeface="+mn-lt"/>
                <a:ea typeface="+mn-ea"/>
                <a:cs typeface="+mn-cs"/>
              </a:rPr>
              <a:t> does not enforce the use of specific relation stereotypes</a:t>
            </a:r>
          </a:p>
          <a:p>
            <a:r>
              <a:rPr lang="en-US" sz="1200" b="0" i="0" u="none" strike="noStrike" kern="1200" baseline="0" dirty="0">
                <a:solidFill>
                  <a:schemeClr val="tx1"/>
                </a:solidFill>
                <a:latin typeface="+mn-lt"/>
                <a:ea typeface="+mn-ea"/>
                <a:cs typeface="+mn-cs"/>
              </a:rPr>
              <a:t>for functional complexes, so we assume this is either done through a plain relation (i.e.,</a:t>
            </a:r>
          </a:p>
          <a:p>
            <a:r>
              <a:rPr lang="en-US" sz="1200" b="0" i="0" u="none" strike="noStrike" kern="1200" baseline="0" dirty="0">
                <a:solidFill>
                  <a:schemeClr val="tx1"/>
                </a:solidFill>
                <a:latin typeface="+mn-lt"/>
                <a:ea typeface="+mn-ea"/>
                <a:cs typeface="+mn-cs"/>
              </a:rPr>
              <a:t>without stereotype), or a relation marked with </a:t>
            </a:r>
            <a:r>
              <a:rPr lang="en-US" sz="1200" b="0" i="0" u="none" strike="noStrike" kern="1200" baseline="0" dirty="0" err="1">
                <a:solidFill>
                  <a:schemeClr val="tx1"/>
                </a:solidFill>
                <a:latin typeface="+mn-lt"/>
                <a:ea typeface="+mn-ea"/>
                <a:cs typeface="+mn-cs"/>
              </a:rPr>
              <a:t>componentOf</a:t>
            </a:r>
            <a:r>
              <a:rPr lang="en-US" sz="1200" b="0" i="0" u="none" strike="noStrike" kern="1200" baseline="0" dirty="0">
                <a:solidFill>
                  <a:schemeClr val="tx1"/>
                </a:solidFill>
                <a:latin typeface="+mn-lt"/>
                <a:ea typeface="+mn-ea"/>
                <a:cs typeface="+mn-cs"/>
              </a:rPr>
              <a:t>. Figure 3a illustrates this</a:t>
            </a:r>
          </a:p>
          <a:p>
            <a:r>
              <a:rPr lang="en-US" sz="1200" b="0" i="0" u="none" strike="noStrike" kern="1200" baseline="0" dirty="0">
                <a:solidFill>
                  <a:schemeClr val="tx1"/>
                </a:solidFill>
                <a:latin typeface="+mn-lt"/>
                <a:ea typeface="+mn-ea"/>
                <a:cs typeface="+mn-cs"/>
              </a:rPr>
              <a:t>with a car that has a </a:t>
            </a:r>
            <a:r>
              <a:rPr lang="en-US" sz="1200" b="0" i="0" u="none" strike="noStrike" kern="1200" baseline="0" dirty="0" err="1">
                <a:solidFill>
                  <a:schemeClr val="tx1"/>
                </a:solidFill>
                <a:latin typeface="+mn-lt"/>
                <a:ea typeface="+mn-ea"/>
                <a:cs typeface="+mn-cs"/>
              </a:rPr>
              <a:t>componentOf</a:t>
            </a:r>
            <a:r>
              <a:rPr lang="en-US" sz="1200" b="0" i="0" u="none" strike="noStrike" kern="1200" baseline="0" dirty="0">
                <a:solidFill>
                  <a:schemeClr val="tx1"/>
                </a:solidFill>
                <a:latin typeface="+mn-lt"/>
                <a:ea typeface="+mn-ea"/>
                <a:cs typeface="+mn-cs"/>
              </a:rPr>
              <a:t> relation to Tire and a plain relation to Steering wheel.</a:t>
            </a:r>
          </a:p>
          <a:p>
            <a:r>
              <a:rPr lang="en-US" sz="1200" b="0" i="0" u="none" strike="noStrike" kern="1200" baseline="0" dirty="0">
                <a:solidFill>
                  <a:schemeClr val="tx1"/>
                </a:solidFill>
                <a:latin typeface="+mn-lt"/>
                <a:ea typeface="+mn-ea"/>
                <a:cs typeface="+mn-cs"/>
              </a:rPr>
              <a:t>Figure 3b illustrates the resulting model. Each kind is transformed into a class</a:t>
            </a:r>
          </a:p>
          <a:p>
            <a:r>
              <a:rPr lang="en-US" sz="1200" b="0" i="0" u="none" strike="noStrike" kern="1200" baseline="0" dirty="0">
                <a:solidFill>
                  <a:schemeClr val="tx1"/>
                </a:solidFill>
                <a:latin typeface="+mn-lt"/>
                <a:ea typeface="+mn-ea"/>
                <a:cs typeface="+mn-cs"/>
              </a:rPr>
              <a:t>and both relations are transformed into plain associations. We ignored the composition</a:t>
            </a:r>
          </a:p>
          <a:p>
            <a:r>
              <a:rPr lang="en-US" sz="1200" b="0" i="0" u="none" strike="noStrike" kern="1200" baseline="0" dirty="0">
                <a:solidFill>
                  <a:schemeClr val="tx1"/>
                </a:solidFill>
                <a:latin typeface="+mn-lt"/>
                <a:ea typeface="+mn-ea"/>
                <a:cs typeface="+mn-cs"/>
              </a:rPr>
              <a:t>marker, as from the perspective of the implementation, composition and aggregation relations</a:t>
            </a:r>
          </a:p>
          <a:p>
            <a:r>
              <a:rPr lang="en-US" sz="1200" b="0" i="0" u="none" strike="noStrike" kern="1200" baseline="0" dirty="0">
                <a:solidFill>
                  <a:schemeClr val="tx1"/>
                </a:solidFill>
                <a:latin typeface="+mn-lt"/>
                <a:ea typeface="+mn-ea"/>
                <a:cs typeface="+mn-cs"/>
              </a:rPr>
              <a:t>are indistinguishable from plain associations [13]. Furthermore, the names of the</a:t>
            </a:r>
          </a:p>
          <a:p>
            <a:r>
              <a:rPr lang="en-US" sz="1200" b="0" i="0" u="none" strike="noStrike" kern="1200" baseline="0" dirty="0">
                <a:solidFill>
                  <a:schemeClr val="tx1"/>
                </a:solidFill>
                <a:latin typeface="+mn-lt"/>
                <a:ea typeface="+mn-ea"/>
                <a:cs typeface="+mn-cs"/>
              </a:rPr>
              <a:t>association ends are derived from the class names if they are not already present in the</a:t>
            </a:r>
          </a:p>
          <a:p>
            <a:r>
              <a:rPr lang="en-US" sz="1200" b="0" i="0" u="none" strike="noStrike" kern="1200" baseline="0" dirty="0" err="1">
                <a:solidFill>
                  <a:schemeClr val="tx1"/>
                </a:solidFill>
                <a:latin typeface="+mn-lt"/>
                <a:ea typeface="+mn-ea"/>
                <a:cs typeface="+mn-cs"/>
              </a:rPr>
              <a:t>OntoUML</a:t>
            </a:r>
            <a:r>
              <a:rPr lang="en-US" sz="1200" b="0" i="0" u="none" strike="noStrike" kern="1200" baseline="0" dirty="0">
                <a:solidFill>
                  <a:schemeClr val="tx1"/>
                </a:solidFill>
                <a:latin typeface="+mn-lt"/>
                <a:ea typeface="+mn-ea"/>
                <a:cs typeface="+mn-cs"/>
              </a:rPr>
              <a:t> model. Multiplicities are preserved.</a:t>
            </a:r>
          </a:p>
          <a:p>
            <a:endParaRPr lang="en-US"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3.2. </a:t>
            </a:r>
            <a:r>
              <a:rPr lang="nl-NL" sz="1200" b="0" i="0" u="none" strike="noStrike" kern="1200" baseline="0" dirty="0" err="1">
                <a:solidFill>
                  <a:schemeClr val="tx1"/>
                </a:solidFill>
                <a:latin typeface="+mn-lt"/>
                <a:ea typeface="+mn-ea"/>
                <a:cs typeface="+mn-cs"/>
              </a:rPr>
              <a:t>Subkinds</a:t>
            </a:r>
            <a:endParaRPr lang="nl-NL"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Subkinds</a:t>
            </a:r>
            <a:r>
              <a:rPr lang="en-US" sz="1200" b="0" i="0" u="none" strike="noStrike" kern="1200" baseline="0" dirty="0">
                <a:solidFill>
                  <a:schemeClr val="tx1"/>
                </a:solidFill>
                <a:latin typeface="+mn-lt"/>
                <a:ea typeface="+mn-ea"/>
                <a:cs typeface="+mn-cs"/>
              </a:rPr>
              <a:t> are rigid sortals that specialize an identity provider. Because of their sortal nature,</a:t>
            </a:r>
          </a:p>
          <a:p>
            <a:r>
              <a:rPr lang="en-US" sz="1200" b="0" i="0" u="none" strike="noStrike" kern="1200" baseline="0" dirty="0">
                <a:solidFill>
                  <a:schemeClr val="tx1"/>
                </a:solidFill>
                <a:latin typeface="+mn-lt"/>
                <a:ea typeface="+mn-ea"/>
                <a:cs typeface="+mn-cs"/>
              </a:rPr>
              <a:t>they can only have one identity provider as an ancestor, and hence can never specialize</a:t>
            </a:r>
          </a:p>
          <a:p>
            <a:r>
              <a:rPr lang="en-US" sz="1200" b="0" i="0" u="none" strike="noStrike" kern="1200" baseline="0" dirty="0">
                <a:solidFill>
                  <a:schemeClr val="tx1"/>
                </a:solidFill>
                <a:latin typeface="+mn-lt"/>
                <a:ea typeface="+mn-ea"/>
                <a:cs typeface="+mn-cs"/>
              </a:rPr>
              <a:t>multiple types. This means that we can take over this </a:t>
            </a:r>
            <a:r>
              <a:rPr lang="en-US" sz="1200" b="0" i="0" u="none" strike="noStrike" kern="1200" baseline="0" dirty="0" err="1">
                <a:solidFill>
                  <a:schemeClr val="tx1"/>
                </a:solidFill>
                <a:latin typeface="+mn-lt"/>
                <a:ea typeface="+mn-ea"/>
                <a:cs typeface="+mn-cs"/>
              </a:rPr>
              <a:t>generalisation</a:t>
            </a:r>
            <a:r>
              <a:rPr lang="en-US" sz="1200" b="0" i="0" u="none" strike="noStrike" kern="1200" baseline="0" dirty="0">
                <a:solidFill>
                  <a:schemeClr val="tx1"/>
                </a:solidFill>
                <a:latin typeface="+mn-lt"/>
                <a:ea typeface="+mn-ea"/>
                <a:cs typeface="+mn-cs"/>
              </a:rPr>
              <a:t> in the implementation</a:t>
            </a:r>
          </a:p>
          <a:p>
            <a:r>
              <a:rPr lang="en-US" sz="1200" b="0" i="0" u="none" strike="noStrike" kern="1200" baseline="0" dirty="0">
                <a:solidFill>
                  <a:schemeClr val="tx1"/>
                </a:solidFill>
                <a:latin typeface="+mn-lt"/>
                <a:ea typeface="+mn-ea"/>
                <a:cs typeface="+mn-cs"/>
              </a:rPr>
              <a:t>model without having to worry about causing multiple inheritance. Figure 4</a:t>
            </a:r>
          </a:p>
          <a:p>
            <a:r>
              <a:rPr lang="en-US" sz="1200" b="0" i="0" u="none" strike="noStrike" kern="1200" baseline="0" dirty="0">
                <a:solidFill>
                  <a:schemeClr val="tx1"/>
                </a:solidFill>
                <a:latin typeface="+mn-lt"/>
                <a:ea typeface="+mn-ea"/>
                <a:cs typeface="+mn-cs"/>
              </a:rPr>
              <a:t>displays the proposed transformation of </a:t>
            </a:r>
            <a:r>
              <a:rPr lang="en-US" sz="1200" b="0" i="0" u="none" strike="noStrike" kern="1200" baseline="0" dirty="0" err="1">
                <a:solidFill>
                  <a:schemeClr val="tx1"/>
                </a:solidFill>
                <a:latin typeface="+mn-lt"/>
                <a:ea typeface="+mn-ea"/>
                <a:cs typeface="+mn-cs"/>
              </a:rPr>
              <a:t>subkinds</a:t>
            </a:r>
            <a:r>
              <a:rPr lang="en-US" sz="1200" b="0" i="0" u="none" strike="noStrike" kern="1200" baseline="0" dirty="0">
                <a:solidFill>
                  <a:schemeClr val="tx1"/>
                </a:solidFill>
                <a:latin typeface="+mn-lt"/>
                <a:ea typeface="+mn-ea"/>
                <a:cs typeface="+mn-cs"/>
              </a:rPr>
              <a:t>, exemplified with a </a:t>
            </a:r>
            <a:r>
              <a:rPr lang="en-US" sz="1200" b="0" i="0" u="none" strike="noStrike" kern="1200" baseline="0" dirty="0" err="1">
                <a:solidFill>
                  <a:schemeClr val="tx1"/>
                </a:solidFill>
                <a:latin typeface="+mn-lt"/>
                <a:ea typeface="+mn-ea"/>
                <a:cs typeface="+mn-cs"/>
              </a:rPr>
              <a:t>subkind</a:t>
            </a:r>
            <a:r>
              <a:rPr lang="en-US" sz="1200" b="0" i="0" u="none" strike="noStrike" kern="1200" baseline="0" dirty="0">
                <a:solidFill>
                  <a:schemeClr val="tx1"/>
                </a:solidFill>
                <a:latin typeface="+mn-lt"/>
                <a:ea typeface="+mn-ea"/>
                <a:cs typeface="+mn-cs"/>
              </a:rPr>
              <a:t> Female of</a:t>
            </a:r>
          </a:p>
          <a:p>
            <a:r>
              <a:rPr lang="nl-NL" sz="1200" b="0" i="0" u="none" strike="noStrike" kern="1200" baseline="0" dirty="0">
                <a:solidFill>
                  <a:schemeClr val="tx1"/>
                </a:solidFill>
                <a:latin typeface="+mn-lt"/>
                <a:ea typeface="+mn-ea"/>
                <a:cs typeface="+mn-cs"/>
              </a:rPr>
              <a:t>a kind Person.</a:t>
            </a:r>
            <a:endParaRPr lang="en-US" dirty="0"/>
          </a:p>
        </p:txBody>
      </p:sp>
      <p:sp>
        <p:nvSpPr>
          <p:cNvPr id="4" name="Slide Number Placeholder 3">
            <a:extLst>
              <a:ext uri="{FF2B5EF4-FFF2-40B4-BE49-F238E27FC236}">
                <a16:creationId xmlns:a16="http://schemas.microsoft.com/office/drawing/2014/main" id="{8226B076-2D1A-CEE3-4C89-B03D83609AF5}"/>
              </a:ext>
            </a:extLst>
          </p:cNvPr>
          <p:cNvSpPr>
            <a:spLocks noGrp="1"/>
          </p:cNvSpPr>
          <p:nvPr>
            <p:ph type="sldNum" sz="quarter" idx="5"/>
          </p:nvPr>
        </p:nvSpPr>
        <p:spPr/>
        <p:txBody>
          <a:bodyPr/>
          <a:lstStyle/>
          <a:p>
            <a:fld id="{A2724262-D47C-D444-8DFB-457E9BF504E8}" type="slidenum">
              <a:rPr lang="en-US" smtClean="0"/>
              <a:t>13</a:t>
            </a:fld>
            <a:endParaRPr lang="en-US"/>
          </a:p>
        </p:txBody>
      </p:sp>
    </p:spTree>
    <p:extLst>
      <p:ext uri="{BB962C8B-B14F-4D97-AF65-F5344CB8AC3E}">
        <p14:creationId xmlns:p14="http://schemas.microsoft.com/office/powerpoint/2010/main" val="366187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E5A79-1C35-460E-E195-EF479ECA8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A2277F-4472-50D8-A4BF-3DF232C71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3E79F5-62FD-0680-0368-C41333D55A85}"/>
              </a:ext>
            </a:extLst>
          </p:cNvPr>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Obs.: lock/leaf icon refers to </a:t>
            </a:r>
            <a:r>
              <a:rPr lang="en-US" sz="1200" b="0" i="0" u="none" strike="noStrike" kern="1200" baseline="0" dirty="0" err="1">
                <a:solidFill>
                  <a:schemeClr val="tx1"/>
                </a:solidFill>
                <a:latin typeface="+mn-lt"/>
                <a:ea typeface="+mn-ea"/>
                <a:cs typeface="+mn-cs"/>
              </a:rPr>
              <a:t>isLeaf</a:t>
            </a:r>
            <a:r>
              <a:rPr lang="en-US" sz="1200" b="0" i="0" u="none" strike="noStrike" kern="1200" baseline="0" dirty="0">
                <a:solidFill>
                  <a:schemeClr val="tx1"/>
                </a:solidFill>
                <a:latin typeface="+mn-lt"/>
                <a:ea typeface="+mn-ea"/>
                <a:cs typeface="+mn-cs"/>
              </a:rPr>
              <a:t> (UML) = reference (property) from class A to B can never be updated</a:t>
            </a:r>
          </a:p>
          <a:p>
            <a:r>
              <a:rPr lang="en-US" sz="1200" b="0" i="0" u="none" strike="noStrike" kern="1200" baseline="0" dirty="0">
                <a:solidFill>
                  <a:schemeClr val="tx1"/>
                </a:solidFill>
                <a:latin typeface="+mn-lt"/>
                <a:ea typeface="+mn-ea"/>
                <a:cs typeface="+mn-cs"/>
              </a:rPr>
              <a:t>We refer to these association ends as being marked final (like Java)</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Roles are “relationally dependent and anti-rigid substantial universals” [14], meaning</a:t>
            </a:r>
          </a:p>
          <a:p>
            <a:r>
              <a:rPr lang="en-US" sz="1200" b="0" i="0" u="none" strike="noStrike" kern="1200" baseline="0" dirty="0">
                <a:solidFill>
                  <a:schemeClr val="tx1"/>
                </a:solidFill>
                <a:latin typeface="+mn-lt"/>
                <a:ea typeface="+mn-ea"/>
                <a:cs typeface="+mn-cs"/>
              </a:rPr>
              <a:t>that they are </a:t>
            </a:r>
            <a:r>
              <a:rPr lang="en-US" sz="1200" b="0" i="0" u="none" strike="noStrike" kern="1200" baseline="0" dirty="0" err="1">
                <a:solidFill>
                  <a:schemeClr val="tx1"/>
                </a:solidFill>
                <a:latin typeface="+mn-lt"/>
                <a:ea typeface="+mn-ea"/>
                <a:cs typeface="+mn-cs"/>
              </a:rPr>
              <a:t>specialisations</a:t>
            </a:r>
            <a:r>
              <a:rPr lang="en-US" sz="1200" b="0" i="0" u="none" strike="noStrike" kern="1200" baseline="0" dirty="0">
                <a:solidFill>
                  <a:schemeClr val="tx1"/>
                </a:solidFill>
                <a:latin typeface="+mn-lt"/>
                <a:ea typeface="+mn-ea"/>
                <a:cs typeface="+mn-cs"/>
              </a:rPr>
              <a:t> of identity providers. As roles are anti-rigid, an individual</a:t>
            </a:r>
          </a:p>
          <a:p>
            <a:r>
              <a:rPr lang="en-US" sz="1200" b="0" i="0" u="none" strike="noStrike" kern="1200" baseline="0" dirty="0">
                <a:solidFill>
                  <a:schemeClr val="tx1"/>
                </a:solidFill>
                <a:latin typeface="+mn-lt"/>
                <a:ea typeface="+mn-ea"/>
                <a:cs typeface="+mn-cs"/>
              </a:rPr>
              <a:t>of a role can cease to instantiate the class while still continuing to exist. This is an issue</a:t>
            </a:r>
          </a:p>
          <a:p>
            <a:r>
              <a:rPr lang="en-US" sz="1200" b="0" i="0" u="none" strike="noStrike" kern="1200" baseline="0" dirty="0">
                <a:solidFill>
                  <a:schemeClr val="tx1"/>
                </a:solidFill>
                <a:latin typeface="+mn-lt"/>
                <a:ea typeface="+mn-ea"/>
                <a:cs typeface="+mn-cs"/>
              </a:rPr>
              <a:t>in our implementation model as most object-oriented languages </a:t>
            </a:r>
            <a:r>
              <a:rPr lang="en-US" sz="1200" b="0" i="0" u="none" strike="noStrike" kern="1200" baseline="0" dirty="0" err="1">
                <a:solidFill>
                  <a:schemeClr val="tx1"/>
                </a:solidFill>
                <a:latin typeface="+mn-lt"/>
                <a:ea typeface="+mn-ea"/>
                <a:cs typeface="+mn-cs"/>
              </a:rPr>
              <a:t>specialisations</a:t>
            </a:r>
            <a:r>
              <a:rPr lang="en-US" sz="1200" b="0" i="0" u="none" strike="noStrike" kern="1200" baseline="0" dirty="0">
                <a:solidFill>
                  <a:schemeClr val="tx1"/>
                </a:solidFill>
                <a:latin typeface="+mn-lt"/>
                <a:ea typeface="+mn-ea"/>
                <a:cs typeface="+mn-cs"/>
              </a:rPr>
              <a:t> are</a:t>
            </a:r>
          </a:p>
          <a:p>
            <a:r>
              <a:rPr lang="en-US" sz="1200" b="0" i="0" u="none" strike="noStrike" kern="1200" baseline="0" dirty="0">
                <a:solidFill>
                  <a:schemeClr val="tx1"/>
                </a:solidFill>
                <a:latin typeface="+mn-lt"/>
                <a:ea typeface="+mn-ea"/>
                <a:cs typeface="+mn-cs"/>
              </a:rPr>
              <a:t>rigid [7]. Therefore, a more suitable representation is an association, which can be updated</a:t>
            </a:r>
          </a:p>
          <a:p>
            <a:r>
              <a:rPr lang="en-US" sz="1200" b="0" i="0" u="none" strike="noStrike" kern="1200" baseline="0" dirty="0">
                <a:solidFill>
                  <a:schemeClr val="tx1"/>
                </a:solidFill>
                <a:latin typeface="+mn-lt"/>
                <a:ea typeface="+mn-ea"/>
                <a:cs typeface="+mn-cs"/>
              </a:rPr>
              <a:t>during the lifetime of an object. The transformation in Figure 5 is similar to the</a:t>
            </a:r>
          </a:p>
          <a:p>
            <a:r>
              <a:rPr lang="en-US" sz="1200" b="0" i="0" u="none" strike="noStrike" kern="1200" baseline="0" dirty="0">
                <a:solidFill>
                  <a:schemeClr val="tx1"/>
                </a:solidFill>
                <a:latin typeface="+mn-lt"/>
                <a:ea typeface="+mn-ea"/>
                <a:cs typeface="+mn-cs"/>
              </a:rPr>
              <a:t>transformation defined in [7] where the class representing a role in the resulting implementation</a:t>
            </a:r>
          </a:p>
          <a:p>
            <a:r>
              <a:rPr lang="en-US" sz="1200" b="0" i="0" u="none" strike="noStrike" kern="1200" baseline="0" dirty="0">
                <a:solidFill>
                  <a:schemeClr val="tx1"/>
                </a:solidFill>
                <a:latin typeface="+mn-lt"/>
                <a:ea typeface="+mn-ea"/>
                <a:cs typeface="+mn-cs"/>
              </a:rPr>
              <a:t>model may change. However, the class representing a kind associated with a</a:t>
            </a:r>
          </a:p>
          <a:p>
            <a:r>
              <a:rPr lang="en-US" sz="1200" b="0" i="0" u="none" strike="noStrike" kern="1200" baseline="0" dirty="0">
                <a:solidFill>
                  <a:schemeClr val="tx1"/>
                </a:solidFill>
                <a:latin typeface="+mn-lt"/>
                <a:ea typeface="+mn-ea"/>
                <a:cs typeface="+mn-cs"/>
              </a:rPr>
              <a:t>role may not change. Figure 5 exemplifies this with the property person of Employee</a:t>
            </a:r>
          </a:p>
          <a:p>
            <a:r>
              <a:rPr lang="nl-NL" sz="1200" b="0" i="0" u="none" strike="noStrike" kern="1200" baseline="0" dirty="0" err="1">
                <a:solidFill>
                  <a:schemeClr val="tx1"/>
                </a:solidFill>
                <a:latin typeface="+mn-lt"/>
                <a:ea typeface="+mn-ea"/>
                <a:cs typeface="+mn-cs"/>
              </a:rPr>
              <a:t>marked</a:t>
            </a:r>
            <a:r>
              <a:rPr lang="nl-NL" sz="1200" b="0" i="0" u="none" strike="noStrike" kern="1200" baseline="0" dirty="0">
                <a:solidFill>
                  <a:schemeClr val="tx1"/>
                </a:solidFill>
                <a:latin typeface="+mn-lt"/>
                <a:ea typeface="+mn-ea"/>
                <a:cs typeface="+mn-cs"/>
              </a:rPr>
              <a:t> as </a:t>
            </a:r>
            <a:r>
              <a:rPr lang="nl-NL" sz="1200" b="0" i="0" u="none" strike="noStrike" kern="1200" baseline="0" dirty="0" err="1">
                <a:solidFill>
                  <a:schemeClr val="tx1"/>
                </a:solidFill>
                <a:latin typeface="+mn-lt"/>
                <a:ea typeface="+mn-ea"/>
                <a:cs typeface="+mn-cs"/>
              </a:rPr>
              <a:t>final</a:t>
            </a:r>
            <a:r>
              <a:rPr lang="nl-NL"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 alternative considered is the approach from [15] that transforms a role into a</a:t>
            </a:r>
          </a:p>
          <a:p>
            <a:r>
              <a:rPr lang="en-US" sz="1200" b="0" i="0" u="none" strike="noStrike" kern="1200" baseline="0" dirty="0">
                <a:solidFill>
                  <a:schemeClr val="tx1"/>
                </a:solidFill>
                <a:latin typeface="+mn-lt"/>
                <a:ea typeface="+mn-ea"/>
                <a:cs typeface="+mn-cs"/>
              </a:rPr>
              <a:t>named association to a class originating from a relator. The benefits of this approach are</a:t>
            </a:r>
          </a:p>
          <a:p>
            <a:r>
              <a:rPr lang="en-US" sz="1200" b="0" i="0" u="none" strike="noStrike" kern="1200" baseline="0" dirty="0">
                <a:solidFill>
                  <a:schemeClr val="tx1"/>
                </a:solidFill>
                <a:latin typeface="+mn-lt"/>
                <a:ea typeface="+mn-ea"/>
                <a:cs typeface="+mn-cs"/>
              </a:rPr>
              <a:t>that it results in fewer classes in the implementation model and it acknowledges that not the role itself, but an </a:t>
            </a:r>
            <a:r>
              <a:rPr lang="en-US" sz="1200" b="0" i="0" u="none" strike="noStrike" kern="1200" baseline="0" dirty="0" err="1">
                <a:solidFill>
                  <a:schemeClr val="tx1"/>
                </a:solidFill>
                <a:latin typeface="+mn-lt"/>
                <a:ea typeface="+mn-ea"/>
                <a:cs typeface="+mn-cs"/>
              </a:rPr>
              <a:t>OntoUML</a:t>
            </a:r>
            <a:r>
              <a:rPr lang="en-US" sz="1200" b="0" i="0" u="none" strike="noStrike" kern="1200" baseline="0" dirty="0">
                <a:solidFill>
                  <a:schemeClr val="tx1"/>
                </a:solidFill>
                <a:latin typeface="+mn-lt"/>
                <a:ea typeface="+mn-ea"/>
                <a:cs typeface="+mn-cs"/>
              </a:rPr>
              <a:t> relator type bears quality properties of a relation [14].</a:t>
            </a:r>
          </a:p>
          <a:p>
            <a:r>
              <a:rPr lang="en-US" sz="1200" b="0" i="0" u="none" strike="noStrike" kern="1200" baseline="0" dirty="0">
                <a:solidFill>
                  <a:schemeClr val="tx1"/>
                </a:solidFill>
                <a:latin typeface="+mn-lt"/>
                <a:ea typeface="+mn-ea"/>
                <a:cs typeface="+mn-cs"/>
              </a:rPr>
              <a:t>A caveat is that this transformation relies on a relator to be defined in the </a:t>
            </a:r>
            <a:r>
              <a:rPr lang="en-US" sz="1200" b="0" i="0" u="none" strike="noStrike" kern="1200" baseline="0" dirty="0" err="1">
                <a:solidFill>
                  <a:schemeClr val="tx1"/>
                </a:solidFill>
                <a:latin typeface="+mn-lt"/>
                <a:ea typeface="+mn-ea"/>
                <a:cs typeface="+mn-cs"/>
              </a:rPr>
              <a:t>OntoUML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model. However, one could argue that a role should always have an associated relator</a:t>
            </a:r>
          </a:p>
          <a:p>
            <a:r>
              <a:rPr lang="en-US" sz="1200" b="0" i="0" u="none" strike="noStrike" kern="1200" baseline="0" dirty="0">
                <a:solidFill>
                  <a:schemeClr val="tx1"/>
                </a:solidFill>
                <a:latin typeface="+mn-lt"/>
                <a:ea typeface="+mn-ea"/>
                <a:cs typeface="+mn-cs"/>
              </a:rPr>
              <a:t>because the roles are relationally dependent. Following this, an individual is an instance</a:t>
            </a:r>
          </a:p>
          <a:p>
            <a:r>
              <a:rPr lang="en-US" sz="1200" b="0" i="0" u="none" strike="noStrike" kern="1200" baseline="0" dirty="0">
                <a:solidFill>
                  <a:schemeClr val="tx1"/>
                </a:solidFill>
                <a:latin typeface="+mn-lt"/>
                <a:ea typeface="+mn-ea"/>
                <a:cs typeface="+mn-cs"/>
              </a:rPr>
              <a:t>of a role only if it participates in a particular relation [14,8,4], but this is not enforced by</a:t>
            </a:r>
          </a:p>
          <a:p>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OntoUML</a:t>
            </a:r>
            <a:r>
              <a:rPr lang="en-US" sz="1200" b="0" i="0" u="none" strike="noStrike" kern="1200" baseline="0" dirty="0">
                <a:solidFill>
                  <a:schemeClr val="tx1"/>
                </a:solidFill>
                <a:latin typeface="+mn-lt"/>
                <a:ea typeface="+mn-ea"/>
                <a:cs typeface="+mn-cs"/>
              </a:rPr>
              <a:t> VP plug-in. Furthermore, it is not uncommon to see roles without relators</a:t>
            </a:r>
          </a:p>
          <a:p>
            <a:r>
              <a:rPr lang="en-US" sz="1200" b="0" i="0" u="none" strike="noStrike" kern="1200" baseline="0" dirty="0">
                <a:solidFill>
                  <a:schemeClr val="tx1"/>
                </a:solidFill>
                <a:latin typeface="+mn-lt"/>
                <a:ea typeface="+mn-ea"/>
                <a:cs typeface="+mn-cs"/>
              </a:rPr>
              <a:t>in the </a:t>
            </a:r>
            <a:r>
              <a:rPr lang="en-US" sz="1200" b="0" i="0" u="none" strike="noStrike" kern="1200" baseline="0" dirty="0" err="1">
                <a:solidFill>
                  <a:schemeClr val="tx1"/>
                </a:solidFill>
                <a:latin typeface="+mn-lt"/>
                <a:ea typeface="+mn-ea"/>
                <a:cs typeface="+mn-cs"/>
              </a:rPr>
              <a:t>OntoUML</a:t>
            </a:r>
            <a:r>
              <a:rPr lang="en-US" sz="1200" b="0" i="0" u="none" strike="noStrike" kern="1200" baseline="0" dirty="0">
                <a:solidFill>
                  <a:schemeClr val="tx1"/>
                </a:solidFill>
                <a:latin typeface="+mn-lt"/>
                <a:ea typeface="+mn-ea"/>
                <a:cs typeface="+mn-cs"/>
              </a:rPr>
              <a:t> model catalogue or literature, e.g., in [8]. We assumed that it is also</a:t>
            </a:r>
          </a:p>
          <a:p>
            <a:r>
              <a:rPr lang="en-US" sz="1200" b="0" i="0" u="none" strike="noStrike" kern="1200" baseline="0" dirty="0">
                <a:solidFill>
                  <a:schemeClr val="tx1"/>
                </a:solidFill>
                <a:latin typeface="+mn-lt"/>
                <a:ea typeface="+mn-ea"/>
                <a:cs typeface="+mn-cs"/>
              </a:rPr>
              <a:t>desirable to be able to transform these possibly less accurate models.</a:t>
            </a:r>
            <a:endParaRPr lang="nl-NL" dirty="0"/>
          </a:p>
        </p:txBody>
      </p:sp>
      <p:sp>
        <p:nvSpPr>
          <p:cNvPr id="4" name="Slide Number Placeholder 3">
            <a:extLst>
              <a:ext uri="{FF2B5EF4-FFF2-40B4-BE49-F238E27FC236}">
                <a16:creationId xmlns:a16="http://schemas.microsoft.com/office/drawing/2014/main" id="{9C348631-D56E-8297-6B50-C14BCB3EBBF4}"/>
              </a:ext>
            </a:extLst>
          </p:cNvPr>
          <p:cNvSpPr>
            <a:spLocks noGrp="1"/>
          </p:cNvSpPr>
          <p:nvPr>
            <p:ph type="sldNum" sz="quarter" idx="5"/>
          </p:nvPr>
        </p:nvSpPr>
        <p:spPr/>
        <p:txBody>
          <a:bodyPr/>
          <a:lstStyle/>
          <a:p>
            <a:fld id="{A2724262-D47C-D444-8DFB-457E9BF504E8}" type="slidenum">
              <a:rPr lang="en-US" smtClean="0"/>
              <a:t>14</a:t>
            </a:fld>
            <a:endParaRPr lang="en-US"/>
          </a:p>
        </p:txBody>
      </p:sp>
    </p:spTree>
    <p:extLst>
      <p:ext uri="{BB962C8B-B14F-4D97-AF65-F5344CB8AC3E}">
        <p14:creationId xmlns:p14="http://schemas.microsoft.com/office/powerpoint/2010/main" val="1583065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AC277-8A46-5F77-466F-402D57FAD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A8B56-DAF1-96CD-4395-41AADA3B0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488F32-5036-B5D3-01C5-57DBD2ED2226}"/>
              </a:ext>
            </a:extLst>
          </p:cNvPr>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Phases are grouped in a </a:t>
            </a:r>
            <a:r>
              <a:rPr lang="en-US" sz="1200" b="0" i="0" u="none" strike="noStrike" kern="1200" baseline="0" dirty="0" err="1">
                <a:solidFill>
                  <a:schemeClr val="tx1"/>
                </a:solidFill>
                <a:latin typeface="+mn-lt"/>
                <a:ea typeface="+mn-ea"/>
                <a:cs typeface="+mn-cs"/>
              </a:rPr>
              <a:t>generalisation</a:t>
            </a:r>
            <a:r>
              <a:rPr lang="en-US" sz="1200" b="0" i="0" u="none" strike="noStrike" kern="1200" baseline="0" dirty="0">
                <a:solidFill>
                  <a:schemeClr val="tx1"/>
                </a:solidFill>
                <a:latin typeface="+mn-lt"/>
                <a:ea typeface="+mn-ea"/>
                <a:cs typeface="+mn-cs"/>
              </a:rPr>
              <a:t> set that is complete and disjoint. Considering</a:t>
            </a:r>
          </a:p>
          <a:p>
            <a:r>
              <a:rPr lang="en-US" sz="1200" b="0" i="0" u="none" strike="noStrike" kern="1200" baseline="0" dirty="0">
                <a:solidFill>
                  <a:schemeClr val="tx1"/>
                </a:solidFill>
                <a:latin typeface="+mn-lt"/>
                <a:ea typeface="+mn-ea"/>
                <a:cs typeface="+mn-cs"/>
              </a:rPr>
              <a:t>the example in Figure 6, a person is always in one state (a phase), which is either</a:t>
            </a:r>
          </a:p>
          <a:p>
            <a:r>
              <a:rPr lang="en-US" sz="1200" b="0" i="0" u="none" strike="noStrike" kern="1200" baseline="0" dirty="0">
                <a:solidFill>
                  <a:schemeClr val="tx1"/>
                </a:solidFill>
                <a:latin typeface="+mn-lt"/>
                <a:ea typeface="+mn-ea"/>
                <a:cs typeface="+mn-cs"/>
              </a:rPr>
              <a:t>alive or dead. </a:t>
            </a:r>
            <a:r>
              <a:rPr lang="en-US" sz="1200" b="0" i="0" u="none" strike="noStrike" kern="1200" baseline="0" dirty="0" err="1">
                <a:solidFill>
                  <a:schemeClr val="tx1"/>
                </a:solidFill>
                <a:latin typeface="+mn-lt"/>
                <a:ea typeface="+mn-ea"/>
                <a:cs typeface="+mn-cs"/>
              </a:rPr>
              <a:t>OntoUML</a:t>
            </a:r>
            <a:r>
              <a:rPr lang="en-US" sz="1200" b="0" i="0" u="none" strike="noStrike" kern="1200" baseline="0" dirty="0">
                <a:solidFill>
                  <a:schemeClr val="tx1"/>
                </a:solidFill>
                <a:latin typeface="+mn-lt"/>
                <a:ea typeface="+mn-ea"/>
                <a:cs typeface="+mn-cs"/>
              </a:rPr>
              <a:t> itself does not include restrictions on the transitions between</a:t>
            </a:r>
          </a:p>
          <a:p>
            <a:r>
              <a:rPr lang="en-US" sz="1200" b="0" i="0" u="none" strike="noStrike" kern="1200" baseline="0" dirty="0">
                <a:solidFill>
                  <a:schemeClr val="tx1"/>
                </a:solidFill>
                <a:latin typeface="+mn-lt"/>
                <a:ea typeface="+mn-ea"/>
                <a:cs typeface="+mn-cs"/>
              </a:rPr>
              <a:t>phases, so in this example, it would be allowed for a person to transition from the dead</a:t>
            </a:r>
          </a:p>
          <a:p>
            <a:r>
              <a:rPr lang="nl-NL" sz="1200" b="0" i="0" u="none" strike="noStrike" kern="1200" baseline="0" dirty="0" err="1">
                <a:solidFill>
                  <a:schemeClr val="tx1"/>
                </a:solidFill>
                <a:latin typeface="+mn-lt"/>
                <a:ea typeface="+mn-ea"/>
                <a:cs typeface="+mn-cs"/>
              </a:rPr>
              <a:t>to</a:t>
            </a:r>
            <a:r>
              <a:rPr lang="nl-NL" sz="1200" b="0" i="0" u="none" strike="noStrike" kern="1200" baseline="0" dirty="0">
                <a:solidFill>
                  <a:schemeClr val="tx1"/>
                </a:solidFill>
                <a:latin typeface="+mn-lt"/>
                <a:ea typeface="+mn-ea"/>
                <a:cs typeface="+mn-cs"/>
              </a:rPr>
              <a:t> </a:t>
            </a:r>
            <a:r>
              <a:rPr lang="nl-NL" sz="1200" b="0" i="0" u="none" strike="noStrike" kern="1200" baseline="0" dirty="0" err="1">
                <a:solidFill>
                  <a:schemeClr val="tx1"/>
                </a:solidFill>
                <a:latin typeface="+mn-lt"/>
                <a:ea typeface="+mn-ea"/>
                <a:cs typeface="+mn-cs"/>
              </a:rPr>
              <a:t>the</a:t>
            </a:r>
            <a:r>
              <a:rPr lang="nl-NL" sz="1200" b="0" i="0" u="none" strike="noStrike" kern="1200" baseline="0" dirty="0">
                <a:solidFill>
                  <a:schemeClr val="tx1"/>
                </a:solidFill>
                <a:latin typeface="+mn-lt"/>
                <a:ea typeface="+mn-ea"/>
                <a:cs typeface="+mn-cs"/>
              </a:rPr>
              <a:t> </a:t>
            </a:r>
            <a:r>
              <a:rPr lang="nl-NL" sz="1200" b="0" i="0" u="none" strike="noStrike" kern="1200" baseline="0" dirty="0" err="1">
                <a:solidFill>
                  <a:schemeClr val="tx1"/>
                </a:solidFill>
                <a:latin typeface="+mn-lt"/>
                <a:ea typeface="+mn-ea"/>
                <a:cs typeface="+mn-cs"/>
              </a:rPr>
              <a:t>alive</a:t>
            </a:r>
            <a:r>
              <a:rPr lang="nl-NL" sz="1200" b="0" i="0" u="none" strike="noStrike" kern="1200" baseline="0" dirty="0">
                <a:solidFill>
                  <a:schemeClr val="tx1"/>
                </a:solidFill>
                <a:latin typeface="+mn-lt"/>
                <a:ea typeface="+mn-ea"/>
                <a:cs typeface="+mn-cs"/>
              </a:rPr>
              <a:t> </a:t>
            </a:r>
            <a:r>
              <a:rPr lang="nl-NL" sz="1200" b="0" i="0" u="none" strike="noStrike" kern="1200" baseline="0" dirty="0" err="1">
                <a:solidFill>
                  <a:schemeClr val="tx1"/>
                </a:solidFill>
                <a:latin typeface="+mn-lt"/>
                <a:ea typeface="+mn-ea"/>
                <a:cs typeface="+mn-cs"/>
              </a:rPr>
              <a:t>phase</a:t>
            </a:r>
            <a:r>
              <a:rPr lang="nl-NL" sz="1200" b="0" i="0" u="none" strike="noStrike" kern="1200" baseline="0" dirty="0">
                <a:solidFill>
                  <a:schemeClr val="tx1"/>
                </a:solidFill>
                <a:latin typeface="+mn-lt"/>
                <a:ea typeface="+mn-ea"/>
                <a:cs typeface="+mn-cs"/>
              </a:rPr>
              <a:t>.</a:t>
            </a:r>
          </a:p>
          <a:p>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For </a:t>
            </a:r>
            <a:r>
              <a:rPr lang="nl-NL" sz="1200" b="0" i="0" u="none" strike="noStrike" kern="1200" baseline="0" dirty="0" err="1">
                <a:solidFill>
                  <a:schemeClr val="tx1"/>
                </a:solidFill>
                <a:latin typeface="+mn-lt"/>
                <a:ea typeface="+mn-ea"/>
                <a:cs typeface="+mn-cs"/>
              </a:rPr>
              <a:t>phases</a:t>
            </a:r>
            <a:r>
              <a:rPr lang="nl-NL" sz="1200" b="0" i="0" u="none" strike="noStrike" kern="1200" baseline="0" dirty="0">
                <a:solidFill>
                  <a:schemeClr val="tx1"/>
                </a:solidFill>
                <a:latin typeface="+mn-lt"/>
                <a:ea typeface="+mn-ea"/>
                <a:cs typeface="+mn-cs"/>
              </a:rPr>
              <a:t> without </a:t>
            </a:r>
            <a:r>
              <a:rPr lang="nl-NL" sz="1200" b="0" i="0" u="none" strike="noStrike" kern="1200" baseline="0" dirty="0" err="1">
                <a:solidFill>
                  <a:schemeClr val="tx1"/>
                </a:solidFill>
                <a:latin typeface="+mn-lt"/>
                <a:ea typeface="+mn-ea"/>
                <a:cs typeface="+mn-cs"/>
              </a:rPr>
              <a:t>properties</a:t>
            </a:r>
            <a:r>
              <a:rPr lang="nl-NL"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only the knowledge of what phase a certain kind is in seems relevant, which is</a:t>
            </a:r>
          </a:p>
          <a:p>
            <a:r>
              <a:rPr lang="en-US" sz="1200" b="0" i="0" u="none" strike="noStrike" kern="1200" baseline="0" dirty="0">
                <a:solidFill>
                  <a:schemeClr val="tx1"/>
                </a:solidFill>
                <a:latin typeface="+mn-lt"/>
                <a:ea typeface="+mn-ea"/>
                <a:cs typeface="+mn-cs"/>
              </a:rPr>
              <a:t>represented by an enumeration with a multiplicity of exactly one, covering completeness</a:t>
            </a:r>
          </a:p>
          <a:p>
            <a:r>
              <a:rPr lang="en-US" sz="1200" b="0" i="0" u="none" strike="noStrike" kern="1200" baseline="0" dirty="0">
                <a:solidFill>
                  <a:schemeClr val="tx1"/>
                </a:solidFill>
                <a:latin typeface="+mn-lt"/>
                <a:ea typeface="+mn-ea"/>
                <a:cs typeface="+mn-cs"/>
              </a:rPr>
              <a:t>and disjointedness. The names for the enumeration literals are taken from the names of</a:t>
            </a:r>
          </a:p>
          <a:p>
            <a:r>
              <a:rPr lang="nl-NL" sz="1200" b="0" i="0" u="none" strike="noStrike" kern="1200" baseline="0" dirty="0" err="1">
                <a:solidFill>
                  <a:schemeClr val="tx1"/>
                </a:solidFill>
                <a:latin typeface="+mn-lt"/>
                <a:ea typeface="+mn-ea"/>
                <a:cs typeface="+mn-cs"/>
              </a:rPr>
              <a:t>the</a:t>
            </a:r>
            <a:r>
              <a:rPr lang="nl-NL" sz="1200" b="0" i="0" u="none" strike="noStrike" kern="1200" baseline="0" dirty="0">
                <a:solidFill>
                  <a:schemeClr val="tx1"/>
                </a:solidFill>
                <a:latin typeface="+mn-lt"/>
                <a:ea typeface="+mn-ea"/>
                <a:cs typeface="+mn-cs"/>
              </a:rPr>
              <a:t> </a:t>
            </a:r>
            <a:r>
              <a:rPr lang="nl-NL" sz="1200" b="0" i="0" u="none" strike="noStrike" kern="1200" baseline="0" dirty="0" err="1">
                <a:solidFill>
                  <a:schemeClr val="tx1"/>
                </a:solidFill>
                <a:latin typeface="+mn-lt"/>
                <a:ea typeface="+mn-ea"/>
                <a:cs typeface="+mn-cs"/>
              </a:rPr>
              <a:t>phase</a:t>
            </a:r>
            <a:r>
              <a:rPr lang="nl-NL" sz="1200" b="0" i="0" u="none" strike="noStrike" kern="1200" baseline="0" dirty="0">
                <a:solidFill>
                  <a:schemeClr val="tx1"/>
                </a:solidFill>
                <a:latin typeface="+mn-lt"/>
                <a:ea typeface="+mn-ea"/>
                <a:cs typeface="+mn-cs"/>
              </a:rPr>
              <a:t> classes.</a:t>
            </a:r>
          </a:p>
          <a:p>
            <a:r>
              <a:rPr lang="en-US" sz="1200" b="0" i="0" u="none" strike="noStrike" kern="1200" baseline="0" dirty="0">
                <a:solidFill>
                  <a:schemeClr val="tx1"/>
                </a:solidFill>
                <a:latin typeface="+mn-lt"/>
                <a:ea typeface="+mn-ea"/>
                <a:cs typeface="+mn-cs"/>
              </a:rPr>
              <a:t>In contrast, the property of a phase, like </a:t>
            </a:r>
            <a:r>
              <a:rPr lang="en-US" sz="1200" b="0" i="0" u="none" strike="noStrike" kern="1200" baseline="0" dirty="0" err="1">
                <a:solidFill>
                  <a:schemeClr val="tx1"/>
                </a:solidFill>
                <a:latin typeface="+mn-lt"/>
                <a:ea typeface="+mn-ea"/>
                <a:cs typeface="+mn-cs"/>
              </a:rPr>
              <a:t>DateOfDeath</a:t>
            </a:r>
            <a:r>
              <a:rPr lang="en-US" sz="1200" b="0" i="0" u="none" strike="noStrike" kern="1200" baseline="0" dirty="0">
                <a:solidFill>
                  <a:schemeClr val="tx1"/>
                </a:solidFill>
                <a:latin typeface="+mn-lt"/>
                <a:ea typeface="+mn-ea"/>
                <a:cs typeface="+mn-cs"/>
              </a:rPr>
              <a:t> for the Dead phase in Figure 7,</a:t>
            </a:r>
          </a:p>
          <a:p>
            <a:r>
              <a:rPr lang="en-US" sz="1200" b="0" i="0" u="none" strike="noStrike" kern="1200" baseline="0" dirty="0">
                <a:solidFill>
                  <a:schemeClr val="tx1"/>
                </a:solidFill>
                <a:latin typeface="+mn-lt"/>
                <a:ea typeface="+mn-ea"/>
                <a:cs typeface="+mn-cs"/>
              </a:rPr>
              <a:t>cannot be represented in an enumeration, so an interface is generated that is implemented by classes, each representing one phase. The class representing the Person kind in this</a:t>
            </a:r>
          </a:p>
          <a:p>
            <a:r>
              <a:rPr lang="en-US" sz="1200" b="0" i="0" u="none" strike="noStrike" kern="1200" baseline="0" dirty="0">
                <a:solidFill>
                  <a:schemeClr val="tx1"/>
                </a:solidFill>
                <a:latin typeface="+mn-lt"/>
                <a:ea typeface="+mn-ea"/>
                <a:cs typeface="+mn-cs"/>
              </a:rPr>
              <a:t>case then has an association with multiplicity one to the </a:t>
            </a:r>
            <a:r>
              <a:rPr lang="en-US" sz="1200" b="0" i="0" u="none" strike="noStrike" kern="1200" baseline="0" dirty="0" err="1">
                <a:solidFill>
                  <a:schemeClr val="tx1"/>
                </a:solidFill>
                <a:latin typeface="+mn-lt"/>
                <a:ea typeface="+mn-ea"/>
                <a:cs typeface="+mn-cs"/>
              </a:rPr>
              <a:t>PersonPhase</a:t>
            </a:r>
            <a:r>
              <a:rPr lang="en-US" sz="1200" b="0" i="0" u="none" strike="noStrike" kern="1200" baseline="0" dirty="0">
                <a:solidFill>
                  <a:schemeClr val="tx1"/>
                </a:solidFill>
                <a:latin typeface="+mn-lt"/>
                <a:ea typeface="+mn-ea"/>
                <a:cs typeface="+mn-cs"/>
              </a:rPr>
              <a:t> interface, and</a:t>
            </a:r>
          </a:p>
          <a:p>
            <a:r>
              <a:rPr lang="en-US" sz="1200" b="0" i="0" u="none" strike="noStrike" kern="1200" baseline="0" dirty="0">
                <a:solidFill>
                  <a:schemeClr val="tx1"/>
                </a:solidFill>
                <a:latin typeface="+mn-lt"/>
                <a:ea typeface="+mn-ea"/>
                <a:cs typeface="+mn-cs"/>
              </a:rPr>
              <a:t>each class that represents a phase has its respective properties. In the implementation</a:t>
            </a:r>
          </a:p>
          <a:p>
            <a:r>
              <a:rPr lang="en-US" sz="1200" b="0" i="0" u="none" strike="noStrike" kern="1200" baseline="0" dirty="0">
                <a:solidFill>
                  <a:schemeClr val="tx1"/>
                </a:solidFill>
                <a:latin typeface="+mn-lt"/>
                <a:ea typeface="+mn-ea"/>
                <a:cs typeface="+mn-cs"/>
              </a:rPr>
              <a:t>model, the relation between the class and interface is a UML Interface </a:t>
            </a:r>
            <a:r>
              <a:rPr lang="en-US" sz="1200" b="0" i="0" u="none" strike="noStrike" kern="1200" baseline="0" dirty="0" err="1">
                <a:solidFill>
                  <a:schemeClr val="tx1"/>
                </a:solidFill>
                <a:latin typeface="+mn-lt"/>
                <a:ea typeface="+mn-ea"/>
                <a:cs typeface="+mn-cs"/>
              </a:rPr>
              <a:t>realisation</a:t>
            </a:r>
            <a:r>
              <a:rPr lang="en-US" sz="1200" b="0" i="0" u="none" strike="noStrike" kern="1200" baseline="0" dirty="0">
                <a:solidFill>
                  <a:schemeClr val="tx1"/>
                </a:solidFill>
                <a:latin typeface="+mn-lt"/>
                <a:ea typeface="+mn-ea"/>
                <a:cs typeface="+mn-cs"/>
              </a:rPr>
              <a:t>. The</a:t>
            </a:r>
          </a:p>
          <a:p>
            <a:r>
              <a:rPr lang="en-US" sz="1200" b="0" i="0" u="none" strike="noStrike" kern="1200" baseline="0" dirty="0">
                <a:solidFill>
                  <a:schemeClr val="tx1"/>
                </a:solidFill>
                <a:latin typeface="+mn-lt"/>
                <a:ea typeface="+mn-ea"/>
                <a:cs typeface="+mn-cs"/>
              </a:rPr>
              <a:t>construct in Figure 7 resembles the state design pattern,6 which indeed is a best practice</a:t>
            </a:r>
          </a:p>
          <a:p>
            <a:r>
              <a:rPr lang="en-US" sz="1200" b="0" i="0" u="none" strike="noStrike" kern="1200" baseline="0" dirty="0">
                <a:solidFill>
                  <a:schemeClr val="tx1"/>
                </a:solidFill>
                <a:latin typeface="+mn-lt"/>
                <a:ea typeface="+mn-ea"/>
                <a:cs typeface="+mn-cs"/>
              </a:rPr>
              <a:t>to implement state changes. In addition, the associated person property of each phase is</a:t>
            </a:r>
          </a:p>
          <a:p>
            <a:r>
              <a:rPr lang="en-US" sz="1200" b="0" i="0" u="none" strike="noStrike" kern="1200" baseline="0" dirty="0">
                <a:solidFill>
                  <a:schemeClr val="tx1"/>
                </a:solidFill>
                <a:latin typeface="+mn-lt"/>
                <a:ea typeface="+mn-ea"/>
                <a:cs typeface="+mn-cs"/>
              </a:rPr>
              <a:t>marked as </a:t>
            </a:r>
            <a:r>
              <a:rPr lang="en-US" sz="1200" b="0" i="0" u="none" strike="noStrike" kern="1200" baseline="0" dirty="0" err="1">
                <a:solidFill>
                  <a:schemeClr val="tx1"/>
                </a:solidFill>
                <a:latin typeface="+mn-lt"/>
                <a:ea typeface="+mn-ea"/>
                <a:cs typeface="+mn-cs"/>
              </a:rPr>
              <a:t>isLeaf</a:t>
            </a:r>
            <a:r>
              <a:rPr lang="en-US" sz="1200" b="0" i="0" u="none" strike="noStrike" kern="1200" baseline="0" dirty="0">
                <a:solidFill>
                  <a:schemeClr val="tx1"/>
                </a:solidFill>
                <a:latin typeface="+mn-lt"/>
                <a:ea typeface="+mn-ea"/>
                <a:cs typeface="+mn-cs"/>
              </a:rPr>
              <a:t>, which (as we have seen) will later generate a final attribute in the Java</a:t>
            </a:r>
          </a:p>
          <a:p>
            <a:r>
              <a:rPr lang="nl-NL" sz="1200" b="0" i="0" u="none" strike="noStrike" kern="1200" baseline="0" dirty="0">
                <a:solidFill>
                  <a:schemeClr val="tx1"/>
                </a:solidFill>
                <a:latin typeface="+mn-lt"/>
                <a:ea typeface="+mn-ea"/>
                <a:cs typeface="+mn-cs"/>
              </a:rPr>
              <a:t>code.</a:t>
            </a:r>
            <a:endParaRPr lang="nl-NL" dirty="0"/>
          </a:p>
        </p:txBody>
      </p:sp>
      <p:sp>
        <p:nvSpPr>
          <p:cNvPr id="4" name="Slide Number Placeholder 3">
            <a:extLst>
              <a:ext uri="{FF2B5EF4-FFF2-40B4-BE49-F238E27FC236}">
                <a16:creationId xmlns:a16="http://schemas.microsoft.com/office/drawing/2014/main" id="{4722F8E0-3D6D-2318-3B45-43DF98144BB1}"/>
              </a:ext>
            </a:extLst>
          </p:cNvPr>
          <p:cNvSpPr>
            <a:spLocks noGrp="1"/>
          </p:cNvSpPr>
          <p:nvPr>
            <p:ph type="sldNum" sz="quarter" idx="5"/>
          </p:nvPr>
        </p:nvSpPr>
        <p:spPr/>
        <p:txBody>
          <a:bodyPr/>
          <a:lstStyle/>
          <a:p>
            <a:fld id="{A2724262-D47C-D444-8DFB-457E9BF504E8}" type="slidenum">
              <a:rPr lang="en-US" smtClean="0"/>
              <a:t>15</a:t>
            </a:fld>
            <a:endParaRPr lang="en-US"/>
          </a:p>
        </p:txBody>
      </p:sp>
    </p:spTree>
    <p:extLst>
      <p:ext uri="{BB962C8B-B14F-4D97-AF65-F5344CB8AC3E}">
        <p14:creationId xmlns:p14="http://schemas.microsoft.com/office/powerpoint/2010/main" val="2742957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73C6C-2B55-9AB1-A9C5-BA58A6BA4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D36507-9AB4-A300-A288-D5F1CB387E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FBB3DF-C154-C8C1-2CB6-58EDE6B5EA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CF8A27-C6D8-5411-CEEE-F22A427D6EAC}"/>
              </a:ext>
            </a:extLst>
          </p:cNvPr>
          <p:cNvSpPr>
            <a:spLocks noGrp="1"/>
          </p:cNvSpPr>
          <p:nvPr>
            <p:ph type="sldNum" sz="quarter" idx="5"/>
          </p:nvPr>
        </p:nvSpPr>
        <p:spPr/>
        <p:txBody>
          <a:bodyPr/>
          <a:lstStyle/>
          <a:p>
            <a:fld id="{A2724262-D47C-D444-8DFB-457E9BF504E8}" type="slidenum">
              <a:rPr lang="en-US" smtClean="0"/>
              <a:t>16</a:t>
            </a:fld>
            <a:endParaRPr lang="en-US"/>
          </a:p>
        </p:txBody>
      </p:sp>
    </p:spTree>
    <p:extLst>
      <p:ext uri="{BB962C8B-B14F-4D97-AF65-F5344CB8AC3E}">
        <p14:creationId xmlns:p14="http://schemas.microsoft.com/office/powerpoint/2010/main" val="2466745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75BF-1D24-DBFF-09F1-F0159E03C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C340-542B-D08F-5441-9659976356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CD51-1741-1225-5096-C6B3AFFAD7F6}"/>
              </a:ext>
            </a:extLst>
          </p:cNvPr>
          <p:cNvSpPr>
            <a:spLocks noGrp="1"/>
          </p:cNvSpPr>
          <p:nvPr>
            <p:ph type="body" idx="1"/>
          </p:nvPr>
        </p:nvSpPr>
        <p:spPr/>
        <p:txBody>
          <a:bodyPr/>
          <a:lstStyle/>
          <a:p>
            <a:pPr marL="360000" lvl="0" indent="-360000" algn="l" rtl="0">
              <a:lnSpc>
                <a:spcPct val="83333"/>
              </a:lnSpc>
              <a:spcBef>
                <a:spcPts val="0"/>
              </a:spcBef>
              <a:spcAft>
                <a:spcPts val="0"/>
              </a:spcAft>
              <a:buClr>
                <a:schemeClr val="dk1"/>
              </a:buClr>
              <a:buSzPts val="2400"/>
              <a:buChar char="•"/>
            </a:pPr>
            <a:r>
              <a:rPr lang="en-US" sz="2400" dirty="0"/>
              <a:t>Implemented with the Atlas Transformation Language</a:t>
            </a:r>
            <a:endParaRPr lang="en-US" dirty="0"/>
          </a:p>
          <a:p>
            <a:pPr marL="720000" lvl="1" indent="-359999" algn="l" rtl="0">
              <a:lnSpc>
                <a:spcPct val="150000"/>
              </a:lnSpc>
              <a:spcBef>
                <a:spcPts val="0"/>
              </a:spcBef>
              <a:spcAft>
                <a:spcPts val="0"/>
              </a:spcAft>
              <a:buClr>
                <a:srgbClr val="7F7F7F"/>
              </a:buClr>
              <a:buSzPts val="2400"/>
              <a:buChar char="•"/>
            </a:pPr>
            <a:r>
              <a:rPr lang="en-US" sz="2400" dirty="0">
                <a:solidFill>
                  <a:srgbClr val="7F7F7F"/>
                </a:solidFill>
              </a:rPr>
              <a:t>Rule-based model-to-model transformations in EMF</a:t>
            </a:r>
            <a:endParaRPr lang="en-US" dirty="0"/>
          </a:p>
          <a:p>
            <a:pPr marL="0" lvl="0" indent="0" algn="l" rtl="0">
              <a:lnSpc>
                <a:spcPct val="83333"/>
              </a:lnSpc>
              <a:spcBef>
                <a:spcPts val="2000"/>
              </a:spcBef>
              <a:spcAft>
                <a:spcPts val="0"/>
              </a:spcAft>
              <a:buClr>
                <a:schemeClr val="dk1"/>
              </a:buClr>
              <a:buSzPts val="2400"/>
              <a:buNone/>
            </a:pPr>
            <a:endParaRPr lang="en-US" sz="2400" dirty="0"/>
          </a:p>
        </p:txBody>
      </p:sp>
      <p:sp>
        <p:nvSpPr>
          <p:cNvPr id="4" name="Slide Number Placeholder 3">
            <a:extLst>
              <a:ext uri="{FF2B5EF4-FFF2-40B4-BE49-F238E27FC236}">
                <a16:creationId xmlns:a16="http://schemas.microsoft.com/office/drawing/2014/main" id="{B135A79C-66EB-D3B5-43C5-DB203FFD0008}"/>
              </a:ext>
            </a:extLst>
          </p:cNvPr>
          <p:cNvSpPr>
            <a:spLocks noGrp="1"/>
          </p:cNvSpPr>
          <p:nvPr>
            <p:ph type="sldNum" sz="quarter" idx="5"/>
          </p:nvPr>
        </p:nvSpPr>
        <p:spPr/>
        <p:txBody>
          <a:bodyPr/>
          <a:lstStyle/>
          <a:p>
            <a:fld id="{A2724262-D47C-D444-8DFB-457E9BF504E8}" type="slidenum">
              <a:rPr lang="en-US" smtClean="0"/>
              <a:t>17</a:t>
            </a:fld>
            <a:endParaRPr lang="en-US"/>
          </a:p>
        </p:txBody>
      </p:sp>
    </p:spTree>
    <p:extLst>
      <p:ext uri="{BB962C8B-B14F-4D97-AF65-F5344CB8AC3E}">
        <p14:creationId xmlns:p14="http://schemas.microsoft.com/office/powerpoint/2010/main" val="4283495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745BA-90F5-364F-B7D4-E028828E6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3A08C-7C23-9810-67E7-3F280C7B7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ED54CD-4094-B773-A131-C3C44F91DB77}"/>
              </a:ext>
            </a:extLst>
          </p:cNvPr>
          <p:cNvSpPr>
            <a:spLocks noGrp="1"/>
          </p:cNvSpPr>
          <p:nvPr>
            <p:ph type="body" idx="1"/>
          </p:nvPr>
        </p:nvSpPr>
        <p:spPr/>
        <p:txBody>
          <a:bodyPr/>
          <a:lstStyle/>
          <a:p>
            <a:pPr marL="360000" lvl="0" indent="-360000" algn="l" rtl="0">
              <a:lnSpc>
                <a:spcPct val="83333"/>
              </a:lnSpc>
              <a:spcBef>
                <a:spcPts val="0"/>
              </a:spcBef>
              <a:spcAft>
                <a:spcPts val="0"/>
              </a:spcAft>
              <a:buClr>
                <a:schemeClr val="dk1"/>
              </a:buClr>
              <a:buSzPts val="2400"/>
              <a:buChar char="•"/>
            </a:pPr>
            <a:r>
              <a:rPr lang="en-US" sz="2400" dirty="0"/>
              <a:t>Implemented with </a:t>
            </a:r>
            <a:r>
              <a:rPr lang="en-US" sz="2400" dirty="0" err="1"/>
              <a:t>Acceleo</a:t>
            </a:r>
            <a:endParaRPr lang="en-US" sz="2400" dirty="0"/>
          </a:p>
          <a:p>
            <a:pPr marL="720000" lvl="1" indent="-359999" algn="l" rtl="0">
              <a:lnSpc>
                <a:spcPct val="150000"/>
              </a:lnSpc>
              <a:spcBef>
                <a:spcPts val="0"/>
              </a:spcBef>
              <a:spcAft>
                <a:spcPts val="0"/>
              </a:spcAft>
              <a:buClr>
                <a:srgbClr val="7F7F7F"/>
              </a:buClr>
              <a:buSzPts val="2400"/>
              <a:buChar char="•"/>
            </a:pPr>
            <a:r>
              <a:rPr lang="en-US" sz="2400" dirty="0">
                <a:solidFill>
                  <a:srgbClr val="7F7F7F"/>
                </a:solidFill>
              </a:rPr>
              <a:t>Template-based model-to-text transformations in EMF</a:t>
            </a:r>
            <a:endParaRPr lang="en-US" dirty="0"/>
          </a:p>
          <a:p>
            <a:pPr marL="360000" lvl="0" indent="-207600" algn="l" rtl="0">
              <a:lnSpc>
                <a:spcPct val="83333"/>
              </a:lnSpc>
              <a:spcBef>
                <a:spcPts val="2000"/>
              </a:spcBef>
              <a:spcAft>
                <a:spcPts val="0"/>
              </a:spcAft>
              <a:buClr>
                <a:schemeClr val="dk1"/>
              </a:buClr>
              <a:buSzPts val="2400"/>
              <a:buNone/>
            </a:pPr>
            <a:endParaRPr lang="en-US" sz="2400" dirty="0"/>
          </a:p>
          <a:p>
            <a:pPr marL="360000" lvl="0" indent="-360000" algn="l" rtl="0">
              <a:lnSpc>
                <a:spcPct val="83333"/>
              </a:lnSpc>
              <a:spcBef>
                <a:spcPts val="2000"/>
              </a:spcBef>
              <a:spcAft>
                <a:spcPts val="0"/>
              </a:spcAft>
              <a:buClr>
                <a:schemeClr val="dk1"/>
              </a:buClr>
              <a:buSzPts val="2400"/>
              <a:buChar char="•"/>
            </a:pPr>
            <a:r>
              <a:rPr lang="en-US" sz="2400" dirty="0"/>
              <a:t>Reused an existing UML-to-Java project</a:t>
            </a:r>
            <a:endParaRPr lang="en-US" dirty="0"/>
          </a:p>
          <a:p>
            <a:pPr marL="720000" lvl="1" indent="-359999" algn="l" rtl="0">
              <a:lnSpc>
                <a:spcPct val="150000"/>
              </a:lnSpc>
              <a:spcBef>
                <a:spcPts val="0"/>
              </a:spcBef>
              <a:spcAft>
                <a:spcPts val="0"/>
              </a:spcAft>
              <a:buClr>
                <a:srgbClr val="7F7F7F"/>
              </a:buClr>
              <a:buSzPts val="2400"/>
              <a:buChar char="•"/>
            </a:pPr>
            <a:r>
              <a:rPr lang="en-US" sz="2400" dirty="0">
                <a:solidFill>
                  <a:srgbClr val="7F7F7F"/>
                </a:solidFill>
              </a:rPr>
              <a:t>Updated and bugs fixed</a:t>
            </a:r>
          </a:p>
        </p:txBody>
      </p:sp>
      <p:sp>
        <p:nvSpPr>
          <p:cNvPr id="4" name="Slide Number Placeholder 3">
            <a:extLst>
              <a:ext uri="{FF2B5EF4-FFF2-40B4-BE49-F238E27FC236}">
                <a16:creationId xmlns:a16="http://schemas.microsoft.com/office/drawing/2014/main" id="{CF5B82E2-F521-1EAB-2352-78481BD85C4F}"/>
              </a:ext>
            </a:extLst>
          </p:cNvPr>
          <p:cNvSpPr>
            <a:spLocks noGrp="1"/>
          </p:cNvSpPr>
          <p:nvPr>
            <p:ph type="sldNum" sz="quarter" idx="5"/>
          </p:nvPr>
        </p:nvSpPr>
        <p:spPr/>
        <p:txBody>
          <a:bodyPr/>
          <a:lstStyle/>
          <a:p>
            <a:fld id="{A2724262-D47C-D444-8DFB-457E9BF504E8}" type="slidenum">
              <a:rPr lang="en-US" smtClean="0"/>
              <a:t>18</a:t>
            </a:fld>
            <a:endParaRPr lang="en-US"/>
          </a:p>
        </p:txBody>
      </p:sp>
    </p:spTree>
    <p:extLst>
      <p:ext uri="{BB962C8B-B14F-4D97-AF65-F5344CB8AC3E}">
        <p14:creationId xmlns:p14="http://schemas.microsoft.com/office/powerpoint/2010/main" val="3120610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DC5FE-EEFE-2BCB-55C8-A16826859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7ED47-E7DC-8F5A-98E3-11D123DFA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053AE-2FFC-4218-407C-4020E6B8A6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Model-Drive Software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Ontology-Driven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Research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Transformation pipeline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Ecore</a:t>
            </a:r>
            <a:r>
              <a:rPr lang="en-US" dirty="0"/>
              <a:t> metamodel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JSON reader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to UML mappings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1: </a:t>
            </a:r>
            <a:r>
              <a:rPr lang="en-US" dirty="0" err="1"/>
              <a:t>OntoUML</a:t>
            </a:r>
            <a:r>
              <a:rPr lang="en-US" dirty="0"/>
              <a:t> to UML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2: Java code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D2814DF-FE9B-EF44-2C57-1EF738D32044}"/>
              </a:ext>
            </a:extLst>
          </p:cNvPr>
          <p:cNvSpPr>
            <a:spLocks noGrp="1"/>
          </p:cNvSpPr>
          <p:nvPr>
            <p:ph type="sldNum" sz="quarter" idx="5"/>
          </p:nvPr>
        </p:nvSpPr>
        <p:spPr/>
        <p:txBody>
          <a:bodyPr/>
          <a:lstStyle/>
          <a:p>
            <a:fld id="{A2724262-D47C-D444-8DFB-457E9BF504E8}" type="slidenum">
              <a:rPr lang="en-US" smtClean="0"/>
              <a:t>19</a:t>
            </a:fld>
            <a:endParaRPr lang="en-US"/>
          </a:p>
        </p:txBody>
      </p:sp>
    </p:spTree>
    <p:extLst>
      <p:ext uri="{BB962C8B-B14F-4D97-AF65-F5344CB8AC3E}">
        <p14:creationId xmlns:p14="http://schemas.microsoft.com/office/powerpoint/2010/main" val="1640795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C60A5-AE7E-D35F-69C1-E3E09BE112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4ACC2-5178-D5C7-2DB2-B44B75F88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2D0193-01BC-DD14-4C7B-77B9C5590B5E}"/>
              </a:ext>
            </a:extLst>
          </p:cNvPr>
          <p:cNvSpPr>
            <a:spLocks noGrp="1"/>
          </p:cNvSpPr>
          <p:nvPr>
            <p:ph type="body" idx="1"/>
          </p:nvPr>
        </p:nvSpPr>
        <p:spPr/>
        <p:txBody>
          <a:bodyPr/>
          <a:lstStyle/>
          <a:p>
            <a:r>
              <a:rPr lang="en-US" dirty="0"/>
              <a:t>Full transformation example: Project Management ontology</a:t>
            </a:r>
          </a:p>
          <a:p>
            <a:r>
              <a:rPr lang="en-US" dirty="0"/>
              <a:t>Transformation of </a:t>
            </a:r>
            <a:r>
              <a:rPr lang="en-US" dirty="0" err="1"/>
              <a:t>OntoUML</a:t>
            </a:r>
            <a:r>
              <a:rPr lang="en-US" dirty="0"/>
              <a:t> models from the catalogue </a:t>
            </a:r>
          </a:p>
          <a:p>
            <a:r>
              <a:rPr lang="en-US" dirty="0"/>
              <a:t>Manual validation</a:t>
            </a:r>
          </a:p>
          <a:p>
            <a:endParaRPr lang="en-US" dirty="0"/>
          </a:p>
          <a:p>
            <a:endParaRPr lang="en-US" dirty="0"/>
          </a:p>
          <a:p>
            <a:r>
              <a:rPr lang="en-US" dirty="0"/>
              <a:t>=============================</a:t>
            </a:r>
          </a:p>
          <a:p>
            <a:endParaRPr lang="en-US" dirty="0"/>
          </a:p>
          <a:p>
            <a:r>
              <a:rPr lang="en-US" sz="1200" b="0" i="0" u="none" strike="noStrike" kern="1200" baseline="0" dirty="0">
                <a:solidFill>
                  <a:schemeClr val="tx1"/>
                </a:solidFill>
                <a:latin typeface="+mn-lt"/>
                <a:ea typeface="+mn-ea"/>
                <a:cs typeface="+mn-cs"/>
              </a:rPr>
              <a:t>Various </a:t>
            </a:r>
            <a:r>
              <a:rPr lang="en-US" sz="1200" b="0" i="0" u="none" strike="noStrike" kern="1200" baseline="0" dirty="0" err="1">
                <a:solidFill>
                  <a:schemeClr val="tx1"/>
                </a:solidFill>
                <a:latin typeface="+mn-lt"/>
                <a:ea typeface="+mn-ea"/>
                <a:cs typeface="+mn-cs"/>
              </a:rPr>
              <a:t>OntoUML</a:t>
            </a:r>
            <a:r>
              <a:rPr lang="en-US" sz="1200" b="0" i="0" u="none" strike="noStrike" kern="1200" baseline="0" dirty="0">
                <a:solidFill>
                  <a:schemeClr val="tx1"/>
                </a:solidFill>
                <a:latin typeface="+mn-lt"/>
                <a:ea typeface="+mn-ea"/>
                <a:cs typeface="+mn-cs"/>
              </a:rPr>
              <a:t> stereotypes (covered by our mappings)</a:t>
            </a:r>
          </a:p>
          <a:p>
            <a:r>
              <a:rPr lang="en-US" sz="1200" b="0" i="0" u="none" strike="noStrike" kern="1200" baseline="0" dirty="0">
                <a:solidFill>
                  <a:schemeClr val="tx1"/>
                </a:solidFill>
                <a:latin typeface="+mn-lt"/>
                <a:ea typeface="+mn-ea"/>
                <a:cs typeface="+mn-cs"/>
              </a:rPr>
              <a:t>Neither too small nor too large for illustration.</a:t>
            </a:r>
          </a:p>
          <a:p>
            <a:endParaRPr lang="en-US" sz="1200" b="0" i="0" u="none" strike="noStrike" kern="1200" baseline="0" dirty="0">
              <a:solidFill>
                <a:schemeClr val="tx1"/>
              </a:solidFill>
              <a:latin typeface="+mn-lt"/>
              <a:ea typeface="+mn-ea"/>
              <a:cs typeface="+mn-cs"/>
            </a:endParaRPr>
          </a:p>
          <a:p>
            <a:endParaRPr lang="en-US" dirty="0"/>
          </a:p>
          <a:p>
            <a:endParaRPr lang="en-US" dirty="0"/>
          </a:p>
        </p:txBody>
      </p:sp>
      <p:sp>
        <p:nvSpPr>
          <p:cNvPr id="4" name="Slide Number Placeholder 3">
            <a:extLst>
              <a:ext uri="{FF2B5EF4-FFF2-40B4-BE49-F238E27FC236}">
                <a16:creationId xmlns:a16="http://schemas.microsoft.com/office/drawing/2014/main" id="{ED6A8D6D-19FB-1E63-E3DA-A91B50DF7323}"/>
              </a:ext>
            </a:extLst>
          </p:cNvPr>
          <p:cNvSpPr>
            <a:spLocks noGrp="1"/>
          </p:cNvSpPr>
          <p:nvPr>
            <p:ph type="sldNum" sz="quarter" idx="5"/>
          </p:nvPr>
        </p:nvSpPr>
        <p:spPr/>
        <p:txBody>
          <a:bodyPr/>
          <a:lstStyle/>
          <a:p>
            <a:fld id="{A2724262-D47C-D444-8DFB-457E9BF504E8}" type="slidenum">
              <a:rPr lang="en-US" smtClean="0"/>
              <a:t>20</a:t>
            </a:fld>
            <a:endParaRPr lang="en-US"/>
          </a:p>
        </p:txBody>
      </p:sp>
    </p:spTree>
    <p:extLst>
      <p:ext uri="{BB962C8B-B14F-4D97-AF65-F5344CB8AC3E}">
        <p14:creationId xmlns:p14="http://schemas.microsoft.com/office/powerpoint/2010/main" val="735270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D87B7-75CA-F5B4-39ED-42D657B5DA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42DF5-DACB-4967-7403-487E7A4A1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911D6-4374-8F82-D2B1-247F49BC27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Model-Drive Software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Ontology-Driven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Research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Transformation pipeline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Ecore</a:t>
            </a:r>
            <a:r>
              <a:rPr lang="en-US" dirty="0"/>
              <a:t> metamodel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JSON reader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to UML mappings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1: </a:t>
            </a:r>
            <a:r>
              <a:rPr lang="en-US" dirty="0" err="1"/>
              <a:t>OntoUML</a:t>
            </a:r>
            <a:r>
              <a:rPr lang="en-US" dirty="0"/>
              <a:t> to UML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2: Java code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77118BC-7970-E80C-63C2-424B7BF907C2}"/>
              </a:ext>
            </a:extLst>
          </p:cNvPr>
          <p:cNvSpPr>
            <a:spLocks noGrp="1"/>
          </p:cNvSpPr>
          <p:nvPr>
            <p:ph type="sldNum" sz="quarter" idx="5"/>
          </p:nvPr>
        </p:nvSpPr>
        <p:spPr/>
        <p:txBody>
          <a:bodyPr/>
          <a:lstStyle/>
          <a:p>
            <a:fld id="{A2724262-D47C-D444-8DFB-457E9BF504E8}" type="slidenum">
              <a:rPr lang="en-US" smtClean="0"/>
              <a:t>3</a:t>
            </a:fld>
            <a:endParaRPr lang="en-US"/>
          </a:p>
        </p:txBody>
      </p:sp>
    </p:spTree>
    <p:extLst>
      <p:ext uri="{BB962C8B-B14F-4D97-AF65-F5344CB8AC3E}">
        <p14:creationId xmlns:p14="http://schemas.microsoft.com/office/powerpoint/2010/main" val="349747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9770E-9B1E-21F6-C1C8-A3E2AC108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8A48AE-7982-B37A-FDD7-FC9F00D2FF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D1955-38A0-A450-E4EB-17E54FB05FB3}"/>
              </a:ext>
            </a:extLst>
          </p:cNvPr>
          <p:cNvSpPr>
            <a:spLocks noGrp="1"/>
          </p:cNvSpPr>
          <p:nvPr>
            <p:ph type="body" idx="1"/>
          </p:nvPr>
        </p:nvSpPr>
        <p:spPr/>
        <p:txBody>
          <a:bodyPr/>
          <a:lstStyle/>
          <a:p>
            <a:r>
              <a:rPr lang="en-US" dirty="0"/>
              <a:t>A Python script was created to execute ANT tasks related to the transformation process.</a:t>
            </a:r>
          </a:p>
          <a:p>
            <a:r>
              <a:rPr lang="en-US" dirty="0"/>
              <a:t>An additional ANT task was defined to compile the generated Java code using Java SE 21 (latest LTS version).</a:t>
            </a:r>
          </a:p>
          <a:p>
            <a:r>
              <a:rPr lang="en-US" dirty="0"/>
              <a:t>For each model analyzed, data was collected on transformation steps, including:</a:t>
            </a:r>
          </a:p>
          <a:p>
            <a:r>
              <a:rPr lang="en-US" dirty="0"/>
              <a:t>Execution time of each step.</a:t>
            </a:r>
          </a:p>
          <a:p>
            <a:r>
              <a:rPr lang="en-US" dirty="0"/>
              <a:t>Warnings produced by ATL and </a:t>
            </a:r>
            <a:r>
              <a:rPr lang="en-US" dirty="0" err="1"/>
              <a:t>Acceleo</a:t>
            </a:r>
            <a:r>
              <a:rPr lang="en-US" dirty="0"/>
              <a:t> transformations.</a:t>
            </a:r>
          </a:p>
          <a:p>
            <a:r>
              <a:rPr lang="en-US" dirty="0"/>
              <a:t>Step of failure and corresponding error logs, if the process failed.</a:t>
            </a:r>
          </a:p>
          <a:p>
            <a:r>
              <a:rPr lang="en-US" dirty="0"/>
              <a:t>After transformation, an ANT build task was executed on the generated code to check whether it could be compiled; failure logs were recorded if compilation failed.</a:t>
            </a:r>
          </a:p>
          <a:p>
            <a:r>
              <a:rPr lang="en-US" dirty="0"/>
              <a:t>Successful compilation does not ensure correctness of transformation but indicates that a valid implementation model was generated.</a:t>
            </a:r>
          </a:p>
          <a:p>
            <a:r>
              <a:rPr lang="en-US" dirty="0"/>
              <a:t>Complete correctness would require manual verification against the </a:t>
            </a:r>
            <a:r>
              <a:rPr lang="en-US" dirty="0" err="1"/>
              <a:t>OntoUML</a:t>
            </a:r>
            <a:r>
              <a:rPr lang="en-US" dirty="0"/>
              <a:t> model to ensure correspondence with expected implementation constructs.</a:t>
            </a:r>
          </a:p>
          <a:p>
            <a:r>
              <a:rPr lang="en-US" dirty="0"/>
              <a:t>The validation process was applied to 82 </a:t>
            </a:r>
            <a:r>
              <a:rPr lang="en-US" dirty="0" err="1"/>
              <a:t>OntoUML</a:t>
            </a:r>
            <a:r>
              <a:rPr lang="en-US" dirty="0"/>
              <a:t> models containing only class stereotypes supported by the transformation.</a:t>
            </a:r>
          </a:p>
          <a:p>
            <a:r>
              <a:rPr lang="en-US" dirty="0"/>
              <a:t>Processing environment specifications were documented separately.</a:t>
            </a:r>
          </a:p>
        </p:txBody>
      </p:sp>
      <p:sp>
        <p:nvSpPr>
          <p:cNvPr id="4" name="Slide Number Placeholder 3">
            <a:extLst>
              <a:ext uri="{FF2B5EF4-FFF2-40B4-BE49-F238E27FC236}">
                <a16:creationId xmlns:a16="http://schemas.microsoft.com/office/drawing/2014/main" id="{EEDD35CE-C426-2576-659C-6A7837F284B3}"/>
              </a:ext>
            </a:extLst>
          </p:cNvPr>
          <p:cNvSpPr>
            <a:spLocks noGrp="1"/>
          </p:cNvSpPr>
          <p:nvPr>
            <p:ph type="sldNum" sz="quarter" idx="5"/>
          </p:nvPr>
        </p:nvSpPr>
        <p:spPr/>
        <p:txBody>
          <a:bodyPr/>
          <a:lstStyle/>
          <a:p>
            <a:fld id="{A2724262-D47C-D444-8DFB-457E9BF504E8}" type="slidenum">
              <a:rPr lang="en-US" smtClean="0"/>
              <a:t>21</a:t>
            </a:fld>
            <a:endParaRPr lang="en-US"/>
          </a:p>
        </p:txBody>
      </p:sp>
    </p:spTree>
    <p:extLst>
      <p:ext uri="{BB962C8B-B14F-4D97-AF65-F5344CB8AC3E}">
        <p14:creationId xmlns:p14="http://schemas.microsoft.com/office/powerpoint/2010/main" val="4048867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40313-F057-1305-072C-64AF78CD5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CADCA-E675-3F24-B300-CE0CFE62B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9ACD1-E870-06E1-9E5C-F9664E30BAB7}"/>
              </a:ext>
            </a:extLst>
          </p:cNvPr>
          <p:cNvSpPr>
            <a:spLocks noGrp="1"/>
          </p:cNvSpPr>
          <p:nvPr>
            <p:ph type="body" idx="1"/>
          </p:nvPr>
        </p:nvSpPr>
        <p:spPr/>
        <p:txBody>
          <a:bodyPr/>
          <a:lstStyle/>
          <a:p>
            <a:r>
              <a:rPr lang="en-US" dirty="0"/>
              <a:t>Correctness confidence: manual validation on 5 </a:t>
            </a:r>
            <a:r>
              <a:rPr lang="en-US" dirty="0" err="1"/>
              <a:t>OntoUML</a:t>
            </a:r>
            <a:r>
              <a:rPr lang="en-US" dirty="0"/>
              <a:t> models from the catalogue (yield </a:t>
            </a:r>
            <a:r>
              <a:rPr lang="en-US" dirty="0" err="1"/>
              <a:t>compilable</a:t>
            </a:r>
            <a:r>
              <a:rPr lang="en-US" dirty="0"/>
              <a:t> code, alphabetical order)</a:t>
            </a:r>
          </a:p>
          <a:p>
            <a:pPr marL="0" lvl="0" indent="0" algn="l" rtl="0">
              <a:lnSpc>
                <a:spcPct val="150000"/>
              </a:lnSpc>
              <a:spcBef>
                <a:spcPts val="0"/>
              </a:spcBef>
              <a:spcAft>
                <a:spcPts val="0"/>
              </a:spcAft>
              <a:buClr>
                <a:schemeClr val="dk1"/>
              </a:buClr>
              <a:buSzPts val="2400"/>
              <a:buNone/>
            </a:pPr>
            <a:endParaRPr lang="en-US" sz="1200" dirty="0"/>
          </a:p>
          <a:p>
            <a:pPr marL="360000" lvl="0" indent="-360000" algn="l" rtl="0">
              <a:lnSpc>
                <a:spcPct val="150000"/>
              </a:lnSpc>
              <a:spcBef>
                <a:spcPts val="0"/>
              </a:spcBef>
              <a:spcAft>
                <a:spcPts val="0"/>
              </a:spcAft>
              <a:buClr>
                <a:schemeClr val="dk1"/>
              </a:buClr>
              <a:buSzPts val="2400"/>
              <a:buChar char="•"/>
            </a:pPr>
            <a:r>
              <a:rPr lang="en-US" sz="1200" dirty="0"/>
              <a:t>Checklist for generation patterns</a:t>
            </a:r>
            <a:endParaRPr lang="en-US" dirty="0"/>
          </a:p>
          <a:p>
            <a:pPr marL="360000" lvl="0" indent="-360000" algn="l" rtl="0">
              <a:lnSpc>
                <a:spcPct val="150000"/>
              </a:lnSpc>
              <a:spcBef>
                <a:spcPts val="0"/>
              </a:spcBef>
              <a:spcAft>
                <a:spcPts val="0"/>
              </a:spcAft>
              <a:buClr>
                <a:schemeClr val="dk1"/>
              </a:buClr>
              <a:buSzPts val="2400"/>
              <a:buChar char="•"/>
            </a:pPr>
            <a:r>
              <a:rPr lang="en-US" sz="1200" dirty="0"/>
              <a:t>Generate code</a:t>
            </a:r>
            <a:endParaRPr lang="en-US" dirty="0"/>
          </a:p>
          <a:p>
            <a:pPr marL="360000" lvl="0" indent="-360000" algn="l" rtl="0">
              <a:lnSpc>
                <a:spcPct val="150000"/>
              </a:lnSpc>
              <a:spcBef>
                <a:spcPts val="0"/>
              </a:spcBef>
              <a:spcAft>
                <a:spcPts val="0"/>
              </a:spcAft>
              <a:buClr>
                <a:schemeClr val="dk1"/>
              </a:buClr>
              <a:buSzPts val="2400"/>
              <a:buChar char="•"/>
            </a:pPr>
            <a:r>
              <a:rPr lang="en-US" sz="1200" dirty="0"/>
              <a:t>Manually check results</a:t>
            </a:r>
          </a:p>
          <a:p>
            <a:pPr marL="0" lvl="0" indent="0" algn="l" rtl="0">
              <a:lnSpc>
                <a:spcPct val="111111"/>
              </a:lnSpc>
              <a:spcBef>
                <a:spcPts val="0"/>
              </a:spcBef>
              <a:spcAft>
                <a:spcPts val="0"/>
              </a:spcAft>
              <a:buClr>
                <a:schemeClr val="dk1"/>
              </a:buClr>
              <a:buSzPts val="1800"/>
              <a:buNone/>
            </a:pPr>
            <a:endParaRPr lang="en-US" dirty="0"/>
          </a:p>
          <a:p>
            <a:r>
              <a:rPr lang="en-US" dirty="0"/>
              <a:t>Invalid </a:t>
            </a:r>
            <a:r>
              <a:rPr lang="en-US" dirty="0" err="1"/>
              <a:t>OntoUML</a:t>
            </a:r>
            <a:r>
              <a:rPr lang="en-US" dirty="0"/>
              <a:t> constructs: 3 models would be marked as invalid by VP plugin (e.g., </a:t>
            </a:r>
            <a:r>
              <a:rPr lang="en-US" dirty="0" err="1"/>
              <a:t>subkinds</a:t>
            </a:r>
            <a:r>
              <a:rPr lang="en-US" dirty="0"/>
              <a:t> that do not specialize any identity provider, relators that specialize other relators</a:t>
            </a:r>
          </a:p>
          <a:p>
            <a:endParaRPr lang="en-US" dirty="0"/>
          </a:p>
          <a:p>
            <a:r>
              <a:rPr lang="en-US" dirty="0"/>
              <a:t>Results lead to minor improvements in the transformation pipeline </a:t>
            </a:r>
          </a:p>
          <a:p>
            <a:endParaRPr lang="en-US" dirty="0"/>
          </a:p>
        </p:txBody>
      </p:sp>
      <p:sp>
        <p:nvSpPr>
          <p:cNvPr id="4" name="Slide Number Placeholder 3">
            <a:extLst>
              <a:ext uri="{FF2B5EF4-FFF2-40B4-BE49-F238E27FC236}">
                <a16:creationId xmlns:a16="http://schemas.microsoft.com/office/drawing/2014/main" id="{444FFE9A-1220-6500-96E2-165C1AB1625F}"/>
              </a:ext>
            </a:extLst>
          </p:cNvPr>
          <p:cNvSpPr>
            <a:spLocks noGrp="1"/>
          </p:cNvSpPr>
          <p:nvPr>
            <p:ph type="sldNum" sz="quarter" idx="5"/>
          </p:nvPr>
        </p:nvSpPr>
        <p:spPr/>
        <p:txBody>
          <a:bodyPr/>
          <a:lstStyle/>
          <a:p>
            <a:fld id="{A2724262-D47C-D444-8DFB-457E9BF504E8}" type="slidenum">
              <a:rPr lang="en-US" smtClean="0"/>
              <a:t>22</a:t>
            </a:fld>
            <a:endParaRPr lang="en-US"/>
          </a:p>
        </p:txBody>
      </p:sp>
    </p:spTree>
    <p:extLst>
      <p:ext uri="{BB962C8B-B14F-4D97-AF65-F5344CB8AC3E}">
        <p14:creationId xmlns:p14="http://schemas.microsoft.com/office/powerpoint/2010/main" val="711798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9DF95-A3BC-7152-5BA5-183F36D74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4AC54-1096-70EF-D51E-F99D98EB5F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FFD105-1AFB-2815-05AF-E7A4981D71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Model-Drive Software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Ontology-Driven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Research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Transformation pipeline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Ecore</a:t>
            </a:r>
            <a:r>
              <a:rPr lang="en-US" dirty="0"/>
              <a:t> metamodel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JSON reader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to UML mappings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1: </a:t>
            </a:r>
            <a:r>
              <a:rPr lang="en-US" dirty="0" err="1"/>
              <a:t>OntoUML</a:t>
            </a:r>
            <a:r>
              <a:rPr lang="en-US" dirty="0"/>
              <a:t> to UML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2: Java code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2A170B2-6F12-C427-6E63-7FDA173FBEA5}"/>
              </a:ext>
            </a:extLst>
          </p:cNvPr>
          <p:cNvSpPr>
            <a:spLocks noGrp="1"/>
          </p:cNvSpPr>
          <p:nvPr>
            <p:ph type="sldNum" sz="quarter" idx="5"/>
          </p:nvPr>
        </p:nvSpPr>
        <p:spPr/>
        <p:txBody>
          <a:bodyPr/>
          <a:lstStyle/>
          <a:p>
            <a:fld id="{A2724262-D47C-D444-8DFB-457E9BF504E8}" type="slidenum">
              <a:rPr lang="en-US" smtClean="0"/>
              <a:t>23</a:t>
            </a:fld>
            <a:endParaRPr lang="en-US"/>
          </a:p>
        </p:txBody>
      </p:sp>
    </p:spTree>
    <p:extLst>
      <p:ext uri="{BB962C8B-B14F-4D97-AF65-F5344CB8AC3E}">
        <p14:creationId xmlns:p14="http://schemas.microsoft.com/office/powerpoint/2010/main" val="1478592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56533-3316-064A-8F33-88595D61D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025F3-710E-AB32-AD5D-269D91C20B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CC50D-7DC6-F236-E5DD-4228FBB5F879}"/>
              </a:ext>
            </a:extLst>
          </p:cNvPr>
          <p:cNvSpPr>
            <a:spLocks noGrp="1"/>
          </p:cNvSpPr>
          <p:nvPr>
            <p:ph type="body" idx="1"/>
          </p:nvPr>
        </p:nvSpPr>
        <p:spPr/>
        <p:txBody>
          <a:bodyPr/>
          <a:lstStyle/>
          <a:p>
            <a:endParaRPr lang="nl-NL" dirty="0"/>
          </a:p>
          <a:p>
            <a:r>
              <a:rPr lang="nl-NL" dirty="0" err="1"/>
              <a:t>Contributions</a:t>
            </a:r>
            <a:endParaRPr lang="nl-NL" dirty="0"/>
          </a:p>
          <a:p>
            <a:pPr marL="360000" lvl="0" indent="-360000" algn="l" rtl="0">
              <a:lnSpc>
                <a:spcPct val="83333"/>
              </a:lnSpc>
              <a:spcBef>
                <a:spcPts val="0"/>
              </a:spcBef>
              <a:spcAft>
                <a:spcPts val="0"/>
              </a:spcAft>
              <a:buClr>
                <a:schemeClr val="lt1"/>
              </a:buClr>
              <a:buSzPts val="2400"/>
              <a:buChar char="•"/>
            </a:pPr>
            <a:r>
              <a:rPr lang="en-GB" sz="1200" dirty="0"/>
              <a:t>EMF </a:t>
            </a:r>
            <a:r>
              <a:rPr lang="en-GB" sz="1200" dirty="0" err="1"/>
              <a:t>Ecore</a:t>
            </a:r>
            <a:r>
              <a:rPr lang="en-GB" sz="1200" dirty="0"/>
              <a:t> metamodel for </a:t>
            </a:r>
            <a:r>
              <a:rPr lang="en-GB" sz="1200" dirty="0" err="1"/>
              <a:t>OntoUML</a:t>
            </a:r>
            <a:endParaRPr lang="en-GB" sz="1200" dirty="0"/>
          </a:p>
          <a:p>
            <a:pPr marL="360000" lvl="0" indent="-360000" algn="l" rtl="0">
              <a:lnSpc>
                <a:spcPct val="83333"/>
              </a:lnSpc>
              <a:spcBef>
                <a:spcPts val="3000"/>
              </a:spcBef>
              <a:spcAft>
                <a:spcPts val="0"/>
              </a:spcAft>
              <a:buClr>
                <a:schemeClr val="lt1"/>
              </a:buClr>
              <a:buSzPts val="2400"/>
              <a:buChar char="•"/>
            </a:pPr>
            <a:r>
              <a:rPr lang="en-GB" sz="1200" dirty="0"/>
              <a:t>Transformation defined for 12 </a:t>
            </a:r>
            <a:r>
              <a:rPr lang="en-GB" sz="1200" dirty="0" err="1"/>
              <a:t>OntoUML</a:t>
            </a:r>
            <a:r>
              <a:rPr lang="en-GB" sz="1200" dirty="0"/>
              <a:t> class stereotypes</a:t>
            </a:r>
            <a:endParaRPr lang="en-GB" dirty="0"/>
          </a:p>
          <a:p>
            <a:pPr marL="360000" lvl="0" indent="-360000" algn="l" rtl="0">
              <a:lnSpc>
                <a:spcPct val="83333"/>
              </a:lnSpc>
              <a:spcBef>
                <a:spcPts val="3000"/>
              </a:spcBef>
              <a:spcAft>
                <a:spcPts val="0"/>
              </a:spcAft>
              <a:buClr>
                <a:schemeClr val="lt1"/>
              </a:buClr>
              <a:buSzPts val="2400"/>
              <a:buChar char="•"/>
            </a:pPr>
            <a:r>
              <a:rPr lang="en-GB" sz="1200" dirty="0"/>
              <a:t>Implemented transformation in ATL</a:t>
            </a:r>
          </a:p>
          <a:p>
            <a:pPr marL="360000" lvl="0" indent="-360000" algn="l" rtl="0">
              <a:lnSpc>
                <a:spcPct val="83333"/>
              </a:lnSpc>
              <a:spcBef>
                <a:spcPts val="0"/>
              </a:spcBef>
              <a:spcAft>
                <a:spcPts val="0"/>
              </a:spcAft>
              <a:buClr>
                <a:schemeClr val="lt1"/>
              </a:buClr>
              <a:buSzPts val="2400"/>
              <a:buChar char="•"/>
            </a:pPr>
            <a:r>
              <a:rPr lang="en-US" sz="1200" dirty="0"/>
              <a:t>UML-to-Java code generation</a:t>
            </a:r>
            <a:endParaRPr lang="en-US" dirty="0"/>
          </a:p>
          <a:p>
            <a:pPr marL="360000" lvl="0" indent="-360000" algn="l" rtl="0">
              <a:lnSpc>
                <a:spcPct val="83333"/>
              </a:lnSpc>
              <a:spcBef>
                <a:spcPts val="3000"/>
              </a:spcBef>
              <a:spcAft>
                <a:spcPts val="0"/>
              </a:spcAft>
              <a:buClr>
                <a:schemeClr val="lt1"/>
              </a:buClr>
              <a:buSzPts val="2400"/>
              <a:buChar char="•"/>
            </a:pPr>
            <a:r>
              <a:rPr lang="en-US" sz="1200" dirty="0"/>
              <a:t>Automated validation on models from the catalogue</a:t>
            </a:r>
            <a:endParaRPr lang="en-US" dirty="0"/>
          </a:p>
          <a:p>
            <a:pPr marL="360000" lvl="0" indent="-360000" algn="l" rtl="0">
              <a:lnSpc>
                <a:spcPct val="83333"/>
              </a:lnSpc>
              <a:spcBef>
                <a:spcPts val="3000"/>
              </a:spcBef>
              <a:spcAft>
                <a:spcPts val="0"/>
              </a:spcAft>
              <a:buClr>
                <a:schemeClr val="lt1"/>
              </a:buClr>
              <a:buSzPts val="2400"/>
              <a:buChar char="•"/>
            </a:pPr>
            <a:r>
              <a:rPr lang="en-US" sz="1200" dirty="0"/>
              <a:t>Insights about the implementation of </a:t>
            </a:r>
            <a:r>
              <a:rPr lang="en-US" sz="1200" dirty="0" err="1"/>
              <a:t>OntoUML</a:t>
            </a:r>
            <a:endParaRPr lang="en-US" sz="1200" dirty="0"/>
          </a:p>
          <a:p>
            <a:pPr marL="360000" lvl="0" indent="-360000" algn="l" rtl="0">
              <a:lnSpc>
                <a:spcPct val="83333"/>
              </a:lnSpc>
              <a:spcBef>
                <a:spcPts val="3000"/>
              </a:spcBef>
              <a:spcAft>
                <a:spcPts val="0"/>
              </a:spcAft>
              <a:buClr>
                <a:schemeClr val="lt1"/>
              </a:buClr>
              <a:buSzPts val="2400"/>
              <a:buChar char="•"/>
            </a:pPr>
            <a:endParaRPr lang="en-US" sz="1200" dirty="0"/>
          </a:p>
          <a:p>
            <a:pPr marL="360000" lvl="0" indent="-360000" algn="l" rtl="0">
              <a:lnSpc>
                <a:spcPct val="83333"/>
              </a:lnSpc>
              <a:spcBef>
                <a:spcPts val="3000"/>
              </a:spcBef>
              <a:spcAft>
                <a:spcPts val="0"/>
              </a:spcAft>
              <a:buClr>
                <a:schemeClr val="lt1"/>
              </a:buClr>
              <a:buSzPts val="2400"/>
              <a:buChar char="•"/>
            </a:pPr>
            <a:r>
              <a:rPr lang="en-US" sz="1200" dirty="0"/>
              <a:t>Code repository of the generated code from the </a:t>
            </a:r>
            <a:r>
              <a:rPr lang="en-US" sz="1200" dirty="0" err="1"/>
              <a:t>OntoUML</a:t>
            </a:r>
            <a:r>
              <a:rPr lang="en-US" sz="1200" dirty="0"/>
              <a:t> models (catalogue)</a:t>
            </a:r>
          </a:p>
          <a:p>
            <a:pPr marL="360000" lvl="0" indent="-360000" algn="l" rtl="0">
              <a:lnSpc>
                <a:spcPct val="83333"/>
              </a:lnSpc>
              <a:spcBef>
                <a:spcPts val="3000"/>
              </a:spcBef>
              <a:spcAft>
                <a:spcPts val="0"/>
              </a:spcAft>
              <a:buClr>
                <a:schemeClr val="lt1"/>
              </a:buClr>
              <a:buSzPts val="2400"/>
              <a:buChar char="•"/>
            </a:pPr>
            <a:r>
              <a:rPr lang="en-US" sz="1200" dirty="0"/>
              <a:t>Code analysis of the available models from the catalogue</a:t>
            </a:r>
          </a:p>
          <a:p>
            <a:pPr marL="360000" lvl="0" indent="-360000" algn="l" rtl="0">
              <a:lnSpc>
                <a:spcPct val="83333"/>
              </a:lnSpc>
              <a:spcBef>
                <a:spcPts val="3000"/>
              </a:spcBef>
              <a:spcAft>
                <a:spcPts val="0"/>
              </a:spcAft>
              <a:buClr>
                <a:schemeClr val="lt1"/>
              </a:buClr>
              <a:buSzPts val="2400"/>
              <a:buChar char="•"/>
            </a:pPr>
            <a:r>
              <a:rPr lang="en-US" sz="1200" dirty="0"/>
              <a:t>Focus on research reproducibility and reuse </a:t>
            </a:r>
          </a:p>
          <a:p>
            <a:endParaRPr lang="en-US" dirty="0"/>
          </a:p>
          <a:p>
            <a:endParaRPr lang="en-US" dirty="0"/>
          </a:p>
          <a:p>
            <a:r>
              <a:rPr lang="en-US" dirty="0"/>
              <a:t>Possible improvements:</a:t>
            </a:r>
          </a:p>
          <a:p>
            <a:pPr marL="360000" lvl="0" indent="-360000" algn="l" rtl="0">
              <a:lnSpc>
                <a:spcPct val="83333"/>
              </a:lnSpc>
              <a:spcBef>
                <a:spcPts val="0"/>
              </a:spcBef>
              <a:spcAft>
                <a:spcPts val="0"/>
              </a:spcAft>
              <a:buClr>
                <a:schemeClr val="dk1"/>
              </a:buClr>
              <a:buSzPts val="2400"/>
              <a:buChar char="•"/>
            </a:pPr>
            <a:r>
              <a:rPr lang="en-US" sz="1200" dirty="0"/>
              <a:t>Alignment of </a:t>
            </a:r>
            <a:r>
              <a:rPr lang="en-US" sz="1200" dirty="0" err="1"/>
              <a:t>OntoUML</a:t>
            </a:r>
            <a:r>
              <a:rPr lang="en-US" sz="1200" dirty="0"/>
              <a:t> tools</a:t>
            </a:r>
            <a:endParaRPr lang="en-US" dirty="0"/>
          </a:p>
          <a:p>
            <a:pPr marL="360000" lvl="0" indent="-360000" algn="l" rtl="0">
              <a:lnSpc>
                <a:spcPct val="83333"/>
              </a:lnSpc>
              <a:spcBef>
                <a:spcPts val="0"/>
              </a:spcBef>
              <a:spcAft>
                <a:spcPts val="0"/>
              </a:spcAft>
              <a:buClr>
                <a:schemeClr val="dk1"/>
              </a:buClr>
              <a:buSzPts val="2400"/>
              <a:buChar char="•"/>
            </a:pPr>
            <a:r>
              <a:rPr lang="en-US" sz="1200" dirty="0"/>
              <a:t>Improved validation</a:t>
            </a:r>
            <a:endParaRPr lang="en-US" dirty="0"/>
          </a:p>
          <a:p>
            <a:pPr marL="360000" lvl="0" indent="-360000" algn="l" rtl="0">
              <a:lnSpc>
                <a:spcPct val="83333"/>
              </a:lnSpc>
              <a:spcBef>
                <a:spcPts val="0"/>
              </a:spcBef>
              <a:spcAft>
                <a:spcPts val="0"/>
              </a:spcAft>
              <a:buClr>
                <a:schemeClr val="dk1"/>
              </a:buClr>
              <a:buSzPts val="2400"/>
              <a:buChar char="•"/>
            </a:pPr>
            <a:r>
              <a:rPr lang="en-US" sz="1200" dirty="0"/>
              <a:t>Generating code for other programming languages</a:t>
            </a:r>
          </a:p>
          <a:p>
            <a:endParaRPr lang="nl-NL" dirty="0"/>
          </a:p>
          <a:p>
            <a:r>
              <a:rPr lang="nl-NL" dirty="0" err="1"/>
              <a:t>Future</a:t>
            </a:r>
            <a:r>
              <a:rPr lang="nl-NL" dirty="0"/>
              <a:t> </a:t>
            </a:r>
            <a:r>
              <a:rPr lang="nl-NL" dirty="0" err="1"/>
              <a:t>work</a:t>
            </a:r>
            <a:endParaRPr lang="nl-NL" dirty="0"/>
          </a:p>
          <a:p>
            <a:pPr marL="360000" lvl="0" indent="-360000" algn="l" rtl="0">
              <a:lnSpc>
                <a:spcPct val="83333"/>
              </a:lnSpc>
              <a:spcBef>
                <a:spcPts val="0"/>
              </a:spcBef>
              <a:spcAft>
                <a:spcPts val="0"/>
              </a:spcAft>
              <a:buClr>
                <a:schemeClr val="dk1"/>
              </a:buClr>
              <a:buSzPts val="2400"/>
              <a:buChar char="•"/>
            </a:pPr>
            <a:r>
              <a:rPr lang="en-US" sz="1200" dirty="0"/>
              <a:t>Does </a:t>
            </a:r>
            <a:r>
              <a:rPr lang="en-US" sz="1200" dirty="0" err="1"/>
              <a:t>OntoUML</a:t>
            </a:r>
            <a:r>
              <a:rPr lang="en-US" sz="1200" dirty="0"/>
              <a:t> and this transformation improve the code quality when used in practice?</a:t>
            </a:r>
          </a:p>
          <a:p>
            <a:pPr marL="360000" lvl="0" indent="-360000" algn="l" rtl="0">
              <a:lnSpc>
                <a:spcPct val="83333"/>
              </a:lnSpc>
              <a:spcBef>
                <a:spcPts val="0"/>
              </a:spcBef>
              <a:spcAft>
                <a:spcPts val="0"/>
              </a:spcAft>
              <a:buClr>
                <a:schemeClr val="dk1"/>
              </a:buClr>
              <a:buSzPts val="2400"/>
              <a:buChar char="•"/>
            </a:pPr>
            <a:r>
              <a:rPr lang="en-US" sz="1200" dirty="0"/>
              <a:t>Longitudinal case study comparing plain UML with </a:t>
            </a:r>
            <a:r>
              <a:rPr lang="en-US" sz="1200" dirty="0" err="1"/>
              <a:t>OntoUML</a:t>
            </a:r>
            <a:endParaRPr lang="en-US" sz="1200" dirty="0"/>
          </a:p>
          <a:p>
            <a:pPr marL="360000" lvl="0" indent="-207600" algn="l" rtl="0">
              <a:lnSpc>
                <a:spcPct val="83333"/>
              </a:lnSpc>
              <a:spcBef>
                <a:spcPts val="0"/>
              </a:spcBef>
              <a:spcAft>
                <a:spcPts val="0"/>
              </a:spcAft>
              <a:buClr>
                <a:schemeClr val="dk1"/>
              </a:buClr>
              <a:buSzPts val="2400"/>
              <a:buNone/>
            </a:pPr>
            <a:endParaRPr lang="en-US" sz="1200" dirty="0"/>
          </a:p>
          <a:p>
            <a:endParaRPr lang="nl-NL" dirty="0"/>
          </a:p>
        </p:txBody>
      </p:sp>
      <p:sp>
        <p:nvSpPr>
          <p:cNvPr id="4" name="Slide Number Placeholder 3">
            <a:extLst>
              <a:ext uri="{FF2B5EF4-FFF2-40B4-BE49-F238E27FC236}">
                <a16:creationId xmlns:a16="http://schemas.microsoft.com/office/drawing/2014/main" id="{2C12A15A-2391-A91F-A651-2CA0080FFB19}"/>
              </a:ext>
            </a:extLst>
          </p:cNvPr>
          <p:cNvSpPr>
            <a:spLocks noGrp="1"/>
          </p:cNvSpPr>
          <p:nvPr>
            <p:ph type="sldNum" sz="quarter" idx="5"/>
          </p:nvPr>
        </p:nvSpPr>
        <p:spPr/>
        <p:txBody>
          <a:bodyPr/>
          <a:lstStyle/>
          <a:p>
            <a:fld id="{A2724262-D47C-D444-8DFB-457E9BF504E8}" type="slidenum">
              <a:rPr lang="en-US" smtClean="0"/>
              <a:t>24</a:t>
            </a:fld>
            <a:endParaRPr lang="en-US"/>
          </a:p>
        </p:txBody>
      </p:sp>
    </p:spTree>
    <p:extLst>
      <p:ext uri="{BB962C8B-B14F-4D97-AF65-F5344CB8AC3E}">
        <p14:creationId xmlns:p14="http://schemas.microsoft.com/office/powerpoint/2010/main" val="3123932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5295C-2D6A-01B1-152C-190391267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B2A12D-0159-9E05-DAD5-C48086E49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BF41A-56C7-EF15-B8C3-EF17090BBDCF}"/>
              </a:ext>
            </a:extLst>
          </p:cNvPr>
          <p:cNvSpPr>
            <a:spLocks noGrp="1"/>
          </p:cNvSpPr>
          <p:nvPr>
            <p:ph type="body" idx="1"/>
          </p:nvPr>
        </p:nvSpPr>
        <p:spPr/>
        <p:txBody>
          <a:bodyPr/>
          <a:lstStyle/>
          <a:p>
            <a:r>
              <a:rPr lang="nl-NL" b="1" dirty="0" err="1"/>
              <a:t>Alignment</a:t>
            </a:r>
            <a:r>
              <a:rPr lang="nl-NL" b="1" dirty="0"/>
              <a:t> of </a:t>
            </a:r>
            <a:r>
              <a:rPr lang="nl-NL" b="1" dirty="0" err="1"/>
              <a:t>OntoUML</a:t>
            </a:r>
            <a:r>
              <a:rPr lang="nl-NL" b="1" dirty="0"/>
              <a:t> Tools</a:t>
            </a:r>
            <a:endParaRPr lang="nl-NL" dirty="0"/>
          </a:p>
          <a:p>
            <a:pPr lvl="1"/>
            <a:r>
              <a:rPr lang="nl-NL" dirty="0" err="1"/>
              <a:t>Discrepancies</a:t>
            </a:r>
            <a:r>
              <a:rPr lang="nl-NL" dirty="0"/>
              <a:t> </a:t>
            </a:r>
            <a:r>
              <a:rPr lang="nl-NL" dirty="0" err="1"/>
              <a:t>between</a:t>
            </a:r>
            <a:r>
              <a:rPr lang="nl-NL" dirty="0"/>
              <a:t> VP </a:t>
            </a:r>
            <a:r>
              <a:rPr lang="nl-NL" dirty="0" err="1"/>
              <a:t>plugin</a:t>
            </a:r>
            <a:r>
              <a:rPr lang="nl-NL" dirty="0"/>
              <a:t> JSON </a:t>
            </a:r>
            <a:r>
              <a:rPr lang="nl-NL" dirty="0" err="1"/>
              <a:t>and</a:t>
            </a:r>
            <a:r>
              <a:rPr lang="nl-NL" dirty="0"/>
              <a:t> </a:t>
            </a:r>
            <a:r>
              <a:rPr lang="nl-NL" dirty="0" err="1"/>
              <a:t>OntoUML</a:t>
            </a:r>
            <a:r>
              <a:rPr lang="nl-NL" dirty="0"/>
              <a:t> schema/metamodel.</a:t>
            </a:r>
          </a:p>
          <a:p>
            <a:pPr lvl="1"/>
            <a:r>
              <a:rPr lang="nl-NL" dirty="0" err="1"/>
              <a:t>Need</a:t>
            </a:r>
            <a:r>
              <a:rPr lang="nl-NL" dirty="0"/>
              <a:t> </a:t>
            </a:r>
            <a:r>
              <a:rPr lang="nl-NL" dirty="0" err="1"/>
              <a:t>for</a:t>
            </a:r>
            <a:r>
              <a:rPr lang="nl-NL" dirty="0"/>
              <a:t> a </a:t>
            </a:r>
            <a:r>
              <a:rPr lang="nl-NL" b="1" dirty="0"/>
              <a:t>single source of </a:t>
            </a:r>
            <a:r>
              <a:rPr lang="nl-NL" b="1" dirty="0" err="1"/>
              <a:t>truth</a:t>
            </a:r>
            <a:r>
              <a:rPr lang="nl-NL" dirty="0"/>
              <a:t> </a:t>
            </a:r>
            <a:r>
              <a:rPr lang="nl-NL" dirty="0" err="1"/>
              <a:t>for</a:t>
            </a:r>
            <a:r>
              <a:rPr lang="nl-NL" dirty="0"/>
              <a:t> </a:t>
            </a:r>
            <a:r>
              <a:rPr lang="nl-NL" dirty="0" err="1"/>
              <a:t>OntoUML</a:t>
            </a:r>
            <a:r>
              <a:rPr lang="nl-NL" dirty="0"/>
              <a:t> metamodel.</a:t>
            </a:r>
          </a:p>
          <a:p>
            <a:pPr lvl="1"/>
            <a:r>
              <a:rPr lang="nl-NL" dirty="0" err="1"/>
              <a:t>Transformation</a:t>
            </a:r>
            <a:r>
              <a:rPr lang="nl-NL" dirty="0"/>
              <a:t> </a:t>
            </a:r>
            <a:r>
              <a:rPr lang="nl-NL" dirty="0" err="1"/>
              <a:t>may</a:t>
            </a:r>
            <a:r>
              <a:rPr lang="nl-NL" dirty="0"/>
              <a:t> </a:t>
            </a:r>
            <a:r>
              <a:rPr lang="nl-NL" dirty="0" err="1"/>
              <a:t>require</a:t>
            </a:r>
            <a:r>
              <a:rPr lang="nl-NL" dirty="0"/>
              <a:t> </a:t>
            </a:r>
            <a:r>
              <a:rPr lang="nl-NL" dirty="0" err="1"/>
              <a:t>adjustments</a:t>
            </a:r>
            <a:r>
              <a:rPr lang="nl-NL" dirty="0"/>
              <a:t> </a:t>
            </a:r>
            <a:r>
              <a:rPr lang="nl-NL" dirty="0" err="1"/>
              <a:t>if</a:t>
            </a:r>
            <a:r>
              <a:rPr lang="nl-NL" dirty="0"/>
              <a:t> </a:t>
            </a:r>
            <a:r>
              <a:rPr lang="nl-NL" dirty="0" err="1"/>
              <a:t>tooling</a:t>
            </a:r>
            <a:r>
              <a:rPr lang="nl-NL" dirty="0"/>
              <a:t> </a:t>
            </a:r>
            <a:r>
              <a:rPr lang="nl-NL" dirty="0" err="1"/>
              <a:t>evolves</a:t>
            </a:r>
            <a:r>
              <a:rPr lang="nl-NL" dirty="0"/>
              <a:t>.</a:t>
            </a:r>
          </a:p>
          <a:p>
            <a:r>
              <a:rPr lang="nl-NL" b="1" dirty="0" err="1"/>
              <a:t>Validation</a:t>
            </a:r>
            <a:r>
              <a:rPr lang="nl-NL" b="1" dirty="0"/>
              <a:t> </a:t>
            </a:r>
            <a:r>
              <a:rPr lang="nl-NL" b="1" dirty="0" err="1"/>
              <a:t>Limitations</a:t>
            </a:r>
            <a:endParaRPr lang="nl-NL" dirty="0"/>
          </a:p>
          <a:p>
            <a:pPr lvl="1"/>
            <a:r>
              <a:rPr lang="nl-NL" dirty="0" err="1"/>
              <a:t>Current</a:t>
            </a:r>
            <a:r>
              <a:rPr lang="nl-NL" dirty="0"/>
              <a:t> </a:t>
            </a:r>
            <a:r>
              <a:rPr lang="nl-NL" dirty="0" err="1"/>
              <a:t>testing</a:t>
            </a:r>
            <a:r>
              <a:rPr lang="nl-NL" dirty="0"/>
              <a:t> </a:t>
            </a:r>
            <a:r>
              <a:rPr lang="nl-NL" dirty="0" err="1"/>
              <a:t>mostly</a:t>
            </a:r>
            <a:r>
              <a:rPr lang="nl-NL" dirty="0"/>
              <a:t> </a:t>
            </a:r>
            <a:r>
              <a:rPr lang="nl-NL" b="1" dirty="0"/>
              <a:t>manual + </a:t>
            </a:r>
            <a:r>
              <a:rPr lang="nl-NL" b="1" dirty="0" err="1"/>
              <a:t>partial</a:t>
            </a:r>
            <a:r>
              <a:rPr lang="nl-NL" b="1" dirty="0"/>
              <a:t> </a:t>
            </a:r>
            <a:r>
              <a:rPr lang="nl-NL" b="1" dirty="0" err="1"/>
              <a:t>automation</a:t>
            </a:r>
            <a:r>
              <a:rPr lang="nl-NL" dirty="0"/>
              <a:t>.</a:t>
            </a:r>
          </a:p>
          <a:p>
            <a:pPr lvl="1"/>
            <a:r>
              <a:rPr lang="nl-NL" dirty="0" err="1"/>
              <a:t>Lack</a:t>
            </a:r>
            <a:r>
              <a:rPr lang="nl-NL" dirty="0"/>
              <a:t> of </a:t>
            </a:r>
            <a:r>
              <a:rPr lang="nl-NL" dirty="0" err="1"/>
              <a:t>automated</a:t>
            </a:r>
            <a:r>
              <a:rPr lang="nl-NL" dirty="0"/>
              <a:t> test cases </a:t>
            </a:r>
            <a:r>
              <a:rPr lang="nl-NL" dirty="0" err="1"/>
              <a:t>for</a:t>
            </a:r>
            <a:r>
              <a:rPr lang="nl-NL" dirty="0"/>
              <a:t> </a:t>
            </a:r>
            <a:r>
              <a:rPr lang="nl-NL" dirty="0" err="1"/>
              <a:t>transformation</a:t>
            </a:r>
            <a:r>
              <a:rPr lang="nl-NL" dirty="0"/>
              <a:t> </a:t>
            </a:r>
            <a:r>
              <a:rPr lang="nl-NL" dirty="0" err="1"/>
              <a:t>correctness</a:t>
            </a:r>
            <a:r>
              <a:rPr lang="nl-NL" dirty="0"/>
              <a:t>.</a:t>
            </a:r>
          </a:p>
          <a:p>
            <a:pPr lvl="1"/>
            <a:r>
              <a:rPr lang="nl-NL" dirty="0" err="1"/>
              <a:t>Defining</a:t>
            </a:r>
            <a:r>
              <a:rPr lang="nl-NL" dirty="0"/>
              <a:t> </a:t>
            </a:r>
            <a:r>
              <a:rPr lang="nl-NL" b="1" dirty="0" err="1"/>
              <a:t>automated</a:t>
            </a:r>
            <a:r>
              <a:rPr lang="nl-NL" b="1" dirty="0"/>
              <a:t> </a:t>
            </a:r>
            <a:r>
              <a:rPr lang="nl-NL" b="1" dirty="0" err="1"/>
              <a:t>validation</a:t>
            </a:r>
            <a:r>
              <a:rPr lang="nl-NL" b="1" dirty="0"/>
              <a:t> </a:t>
            </a:r>
            <a:r>
              <a:rPr lang="nl-NL" b="1" dirty="0" err="1"/>
              <a:t>methods</a:t>
            </a:r>
            <a:r>
              <a:rPr lang="nl-NL" dirty="0"/>
              <a:t> </a:t>
            </a:r>
            <a:r>
              <a:rPr lang="nl-NL" dirty="0" err="1"/>
              <a:t>could</a:t>
            </a:r>
            <a:r>
              <a:rPr lang="nl-NL" dirty="0"/>
              <a:t> benefit ATL </a:t>
            </a:r>
            <a:r>
              <a:rPr lang="nl-NL" dirty="0" err="1"/>
              <a:t>broadly</a:t>
            </a:r>
            <a:r>
              <a:rPr lang="nl-NL" dirty="0"/>
              <a:t>.</a:t>
            </a:r>
          </a:p>
          <a:p>
            <a:r>
              <a:rPr lang="nl-NL" b="1" dirty="0" err="1"/>
              <a:t>Extending</a:t>
            </a:r>
            <a:r>
              <a:rPr lang="nl-NL" b="1" dirty="0"/>
              <a:t> Code </a:t>
            </a:r>
            <a:r>
              <a:rPr lang="nl-NL" b="1" dirty="0" err="1"/>
              <a:t>Generation</a:t>
            </a:r>
            <a:endParaRPr lang="nl-NL" dirty="0"/>
          </a:p>
          <a:p>
            <a:pPr lvl="1"/>
            <a:r>
              <a:rPr lang="nl-NL" dirty="0" err="1"/>
              <a:t>Current</a:t>
            </a:r>
            <a:r>
              <a:rPr lang="nl-NL" dirty="0"/>
              <a:t> focus on </a:t>
            </a:r>
            <a:r>
              <a:rPr lang="nl-NL" b="1" dirty="0"/>
              <a:t>Java</a:t>
            </a:r>
            <a:r>
              <a:rPr lang="nl-NL" dirty="0"/>
              <a:t>, but approach supports </a:t>
            </a:r>
            <a:r>
              <a:rPr lang="nl-NL" dirty="0" err="1"/>
              <a:t>other</a:t>
            </a:r>
            <a:r>
              <a:rPr lang="nl-NL" dirty="0"/>
              <a:t> OO </a:t>
            </a:r>
            <a:r>
              <a:rPr lang="nl-NL" dirty="0" err="1"/>
              <a:t>languages</a:t>
            </a:r>
            <a:r>
              <a:rPr lang="nl-NL" dirty="0"/>
              <a:t>.</a:t>
            </a:r>
          </a:p>
          <a:p>
            <a:pPr lvl="1"/>
            <a:r>
              <a:rPr lang="nl-NL" dirty="0"/>
              <a:t>Options: </a:t>
            </a:r>
            <a:r>
              <a:rPr lang="nl-NL" dirty="0" err="1"/>
              <a:t>reuse</a:t>
            </a:r>
            <a:r>
              <a:rPr lang="nl-NL" dirty="0"/>
              <a:t>/</a:t>
            </a:r>
            <a:r>
              <a:rPr lang="nl-NL" dirty="0" err="1"/>
              <a:t>extend</a:t>
            </a:r>
            <a:r>
              <a:rPr lang="nl-NL" dirty="0"/>
              <a:t> </a:t>
            </a:r>
            <a:r>
              <a:rPr lang="nl-NL" b="1" dirty="0"/>
              <a:t>Papyrus</a:t>
            </a:r>
            <a:r>
              <a:rPr lang="nl-NL" dirty="0"/>
              <a:t> or </a:t>
            </a:r>
            <a:r>
              <a:rPr lang="nl-NL" b="1" dirty="0" err="1"/>
              <a:t>Acceleo</a:t>
            </a:r>
            <a:r>
              <a:rPr lang="nl-NL" dirty="0"/>
              <a:t> </a:t>
            </a:r>
            <a:r>
              <a:rPr lang="nl-NL" dirty="0" err="1"/>
              <a:t>projects</a:t>
            </a:r>
            <a:r>
              <a:rPr lang="nl-NL" dirty="0"/>
              <a:t>.</a:t>
            </a:r>
          </a:p>
          <a:p>
            <a:pPr lvl="1"/>
            <a:r>
              <a:rPr lang="nl-NL" dirty="0" err="1"/>
              <a:t>Challenges</a:t>
            </a:r>
            <a:r>
              <a:rPr lang="nl-NL" dirty="0"/>
              <a:t> </a:t>
            </a:r>
            <a:r>
              <a:rPr lang="nl-NL" dirty="0" err="1"/>
              <a:t>with</a:t>
            </a:r>
            <a:r>
              <a:rPr lang="nl-NL" dirty="0"/>
              <a:t> </a:t>
            </a:r>
            <a:r>
              <a:rPr lang="nl-NL" b="1" dirty="0" err="1"/>
              <a:t>language-specific</a:t>
            </a:r>
            <a:r>
              <a:rPr lang="nl-NL" b="1" dirty="0"/>
              <a:t> features</a:t>
            </a:r>
            <a:r>
              <a:rPr lang="nl-NL" dirty="0"/>
              <a:t> (</a:t>
            </a:r>
            <a:r>
              <a:rPr lang="nl-NL" dirty="0" err="1"/>
              <a:t>naming</a:t>
            </a:r>
            <a:r>
              <a:rPr lang="nl-NL" dirty="0"/>
              <a:t>, </a:t>
            </a:r>
            <a:r>
              <a:rPr lang="nl-NL" dirty="0" err="1"/>
              <a:t>typing</a:t>
            </a:r>
            <a:r>
              <a:rPr lang="nl-NL" dirty="0"/>
              <a:t>, </a:t>
            </a:r>
            <a:r>
              <a:rPr lang="nl-NL" dirty="0" err="1"/>
              <a:t>inheritance</a:t>
            </a:r>
            <a:r>
              <a:rPr lang="nl-NL" dirty="0"/>
              <a:t>).</a:t>
            </a:r>
          </a:p>
          <a:p>
            <a:r>
              <a:rPr lang="nl-NL" b="1" dirty="0" err="1"/>
              <a:t>Alternative</a:t>
            </a:r>
            <a:r>
              <a:rPr lang="nl-NL" b="1" dirty="0"/>
              <a:t> </a:t>
            </a:r>
            <a:r>
              <a:rPr lang="nl-NL" b="1" dirty="0" err="1"/>
              <a:t>Implementation</a:t>
            </a:r>
            <a:r>
              <a:rPr lang="nl-NL" b="1" dirty="0"/>
              <a:t> Model</a:t>
            </a:r>
            <a:endParaRPr lang="nl-NL" dirty="0"/>
          </a:p>
          <a:p>
            <a:pPr lvl="1"/>
            <a:r>
              <a:rPr lang="nl-NL" dirty="0" err="1"/>
              <a:t>Explore</a:t>
            </a:r>
            <a:r>
              <a:rPr lang="nl-NL" dirty="0"/>
              <a:t> </a:t>
            </a:r>
            <a:r>
              <a:rPr lang="nl-NL" b="1" dirty="0"/>
              <a:t>UML Profile-</a:t>
            </a:r>
            <a:r>
              <a:rPr lang="nl-NL" b="1" dirty="0" err="1"/>
              <a:t>based</a:t>
            </a:r>
            <a:r>
              <a:rPr lang="nl-NL" b="1" dirty="0"/>
              <a:t> </a:t>
            </a:r>
            <a:r>
              <a:rPr lang="nl-NL" b="1" dirty="0" err="1"/>
              <a:t>implementation</a:t>
            </a:r>
            <a:r>
              <a:rPr lang="nl-NL" b="1" dirty="0"/>
              <a:t> </a:t>
            </a:r>
            <a:r>
              <a:rPr lang="nl-NL" b="1" dirty="0" err="1"/>
              <a:t>models</a:t>
            </a:r>
            <a:r>
              <a:rPr lang="nl-NL" dirty="0"/>
              <a:t>.</a:t>
            </a:r>
          </a:p>
          <a:p>
            <a:pPr lvl="1"/>
            <a:r>
              <a:rPr lang="nl-NL" dirty="0" err="1"/>
              <a:t>Potential</a:t>
            </a:r>
            <a:r>
              <a:rPr lang="nl-NL" dirty="0"/>
              <a:t> </a:t>
            </a:r>
            <a:r>
              <a:rPr lang="nl-NL" dirty="0" err="1"/>
              <a:t>to</a:t>
            </a:r>
            <a:r>
              <a:rPr lang="nl-NL" dirty="0"/>
              <a:t> </a:t>
            </a:r>
            <a:r>
              <a:rPr lang="nl-NL" dirty="0" err="1"/>
              <a:t>enrich</a:t>
            </a:r>
            <a:r>
              <a:rPr lang="nl-NL" dirty="0"/>
              <a:t> </a:t>
            </a:r>
            <a:r>
              <a:rPr lang="nl-NL" dirty="0" err="1"/>
              <a:t>semantics</a:t>
            </a:r>
            <a:r>
              <a:rPr lang="nl-NL" dirty="0"/>
              <a:t> (e.g., </a:t>
            </a:r>
            <a:r>
              <a:rPr lang="nl-NL" dirty="0" err="1"/>
              <a:t>constructors</a:t>
            </a:r>
            <a:r>
              <a:rPr lang="nl-NL" dirty="0"/>
              <a:t>, </a:t>
            </a:r>
            <a:r>
              <a:rPr lang="nl-NL" dirty="0" err="1"/>
              <a:t>persistence</a:t>
            </a:r>
            <a:r>
              <a:rPr lang="nl-NL" dirty="0"/>
              <a:t> metadata).</a:t>
            </a:r>
          </a:p>
          <a:p>
            <a:pPr lvl="1"/>
            <a:r>
              <a:rPr lang="nl-NL" dirty="0"/>
              <a:t>Limited ATL support </a:t>
            </a:r>
            <a:r>
              <a:rPr lang="nl-NL" dirty="0" err="1"/>
              <a:t>for</a:t>
            </a:r>
            <a:r>
              <a:rPr lang="nl-NL" dirty="0"/>
              <a:t> UML </a:t>
            </a:r>
            <a:r>
              <a:rPr lang="nl-NL" dirty="0" err="1"/>
              <a:t>profiles</a:t>
            </a:r>
            <a:r>
              <a:rPr lang="nl-NL" dirty="0"/>
              <a:t> poses </a:t>
            </a:r>
            <a:r>
              <a:rPr lang="nl-NL" dirty="0" err="1"/>
              <a:t>challenges</a:t>
            </a:r>
            <a:r>
              <a:rPr lang="nl-NL" dirty="0"/>
              <a:t>.</a:t>
            </a:r>
          </a:p>
          <a:p>
            <a:r>
              <a:rPr lang="nl-NL" b="1" dirty="0"/>
              <a:t>Data </a:t>
            </a:r>
            <a:r>
              <a:rPr lang="nl-NL" b="1" dirty="0" err="1"/>
              <a:t>Persistence</a:t>
            </a:r>
            <a:endParaRPr lang="nl-NL" dirty="0"/>
          </a:p>
          <a:p>
            <a:pPr lvl="1"/>
            <a:r>
              <a:rPr lang="nl-NL" dirty="0" err="1"/>
              <a:t>Current</a:t>
            </a:r>
            <a:r>
              <a:rPr lang="nl-NL" dirty="0"/>
              <a:t> code </a:t>
            </a:r>
            <a:r>
              <a:rPr lang="nl-NL" dirty="0" err="1"/>
              <a:t>lacks</a:t>
            </a:r>
            <a:r>
              <a:rPr lang="nl-NL" dirty="0"/>
              <a:t> </a:t>
            </a:r>
            <a:r>
              <a:rPr lang="nl-NL" dirty="0" err="1"/>
              <a:t>persistence</a:t>
            </a:r>
            <a:r>
              <a:rPr lang="nl-NL" dirty="0"/>
              <a:t> support.</a:t>
            </a:r>
          </a:p>
          <a:p>
            <a:pPr lvl="1"/>
            <a:r>
              <a:rPr lang="nl-NL" dirty="0"/>
              <a:t>Options: </a:t>
            </a:r>
            <a:r>
              <a:rPr lang="nl-NL" b="1" dirty="0" err="1"/>
              <a:t>OntoUML-to-relational</a:t>
            </a:r>
            <a:r>
              <a:rPr lang="nl-NL" b="1" dirty="0"/>
              <a:t> schema</a:t>
            </a:r>
            <a:r>
              <a:rPr lang="nl-NL" dirty="0"/>
              <a:t> </a:t>
            </a:r>
            <a:r>
              <a:rPr lang="nl-NL" dirty="0" err="1"/>
              <a:t>generation</a:t>
            </a:r>
            <a:r>
              <a:rPr lang="nl-NL" dirty="0"/>
              <a:t> or </a:t>
            </a:r>
            <a:r>
              <a:rPr lang="nl-NL" b="1" dirty="0"/>
              <a:t>Jakarta </a:t>
            </a:r>
            <a:r>
              <a:rPr lang="nl-NL" b="1" dirty="0" err="1"/>
              <a:t>persistence</a:t>
            </a:r>
            <a:r>
              <a:rPr lang="nl-NL" dirty="0"/>
              <a:t>.</a:t>
            </a:r>
          </a:p>
          <a:p>
            <a:pPr lvl="1"/>
            <a:r>
              <a:rPr lang="nl-NL" dirty="0" err="1"/>
              <a:t>Requires</a:t>
            </a:r>
            <a:r>
              <a:rPr lang="nl-NL" dirty="0"/>
              <a:t> </a:t>
            </a:r>
            <a:r>
              <a:rPr lang="nl-NL" dirty="0" err="1"/>
              <a:t>strategies</a:t>
            </a:r>
            <a:r>
              <a:rPr lang="nl-NL" dirty="0"/>
              <a:t> </a:t>
            </a:r>
            <a:r>
              <a:rPr lang="nl-NL" dirty="0" err="1"/>
              <a:t>to</a:t>
            </a:r>
            <a:r>
              <a:rPr lang="nl-NL" dirty="0"/>
              <a:t> </a:t>
            </a:r>
            <a:r>
              <a:rPr lang="nl-NL" dirty="0" err="1"/>
              <a:t>align</a:t>
            </a:r>
            <a:r>
              <a:rPr lang="nl-NL" dirty="0"/>
              <a:t> </a:t>
            </a:r>
            <a:r>
              <a:rPr lang="nl-NL" dirty="0" err="1"/>
              <a:t>generated</a:t>
            </a:r>
            <a:r>
              <a:rPr lang="nl-NL" dirty="0"/>
              <a:t> code </a:t>
            </a:r>
            <a:r>
              <a:rPr lang="nl-NL" dirty="0" err="1"/>
              <a:t>with</a:t>
            </a:r>
            <a:r>
              <a:rPr lang="nl-NL" dirty="0"/>
              <a:t> database </a:t>
            </a:r>
            <a:r>
              <a:rPr lang="nl-NL" dirty="0" err="1"/>
              <a:t>schemas</a:t>
            </a:r>
            <a:r>
              <a:rPr lang="nl-NL" dirty="0"/>
              <a:t>.</a:t>
            </a:r>
          </a:p>
          <a:p>
            <a:endParaRPr lang="nl-NL" dirty="0"/>
          </a:p>
        </p:txBody>
      </p:sp>
      <p:sp>
        <p:nvSpPr>
          <p:cNvPr id="4" name="Slide Number Placeholder 3">
            <a:extLst>
              <a:ext uri="{FF2B5EF4-FFF2-40B4-BE49-F238E27FC236}">
                <a16:creationId xmlns:a16="http://schemas.microsoft.com/office/drawing/2014/main" id="{7780E713-93D2-DC73-A3B0-0EC2B23AA343}"/>
              </a:ext>
            </a:extLst>
          </p:cNvPr>
          <p:cNvSpPr>
            <a:spLocks noGrp="1"/>
          </p:cNvSpPr>
          <p:nvPr>
            <p:ph type="sldNum" sz="quarter" idx="5"/>
          </p:nvPr>
        </p:nvSpPr>
        <p:spPr/>
        <p:txBody>
          <a:bodyPr/>
          <a:lstStyle/>
          <a:p>
            <a:fld id="{A2724262-D47C-D444-8DFB-457E9BF504E8}" type="slidenum">
              <a:rPr lang="en-US" smtClean="0"/>
              <a:t>25</a:t>
            </a:fld>
            <a:endParaRPr lang="en-US"/>
          </a:p>
        </p:txBody>
      </p:sp>
    </p:spTree>
    <p:extLst>
      <p:ext uri="{BB962C8B-B14F-4D97-AF65-F5344CB8AC3E}">
        <p14:creationId xmlns:p14="http://schemas.microsoft.com/office/powerpoint/2010/main" val="3817890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ibertinusSerif-Regular"/>
              </a:rPr>
              <a:t>One key first step is </a:t>
            </a:r>
            <a:r>
              <a:rPr lang="en-US" sz="1800" b="0" i="1" u="none" strike="noStrike" baseline="0" dirty="0">
                <a:solidFill>
                  <a:srgbClr val="000000"/>
                </a:solidFill>
                <a:latin typeface="LibertinusSerif-Italic"/>
              </a:rPr>
              <a:t>applying </a:t>
            </a:r>
            <a:r>
              <a:rPr lang="en-US" sz="1800" b="0" i="0" u="none" strike="noStrike" baseline="0" dirty="0">
                <a:solidFill>
                  <a:srgbClr val="000000"/>
                </a:solidFill>
                <a:latin typeface="LibertinusSerif-Regular"/>
              </a:rPr>
              <a:t>an ontology. This involves the use of an existing ontology within a specific context or application, typically to provide structure and semantic meaning to data or knowledge within that context. This is strongly supported and advocated in many domains, including the construction industry, through the use of a standard ontology, such as the Industry Foundation Classes (IFC), for data exchange processes. </a:t>
            </a:r>
          </a:p>
          <a:p>
            <a:pPr algn="l"/>
            <a:endParaRPr lang="en-US" sz="1800" b="0" i="0" u="none" strike="noStrike" baseline="0" dirty="0">
              <a:solidFill>
                <a:srgbClr val="000000"/>
              </a:solidFill>
              <a:latin typeface="LibertinusSerif-Regular"/>
            </a:endParaRPr>
          </a:p>
          <a:p>
            <a:pPr algn="l"/>
            <a:r>
              <a:rPr lang="en-US" sz="1800" b="0" i="0" u="none" strike="noStrike" baseline="0" dirty="0">
                <a:solidFill>
                  <a:srgbClr val="000000"/>
                </a:solidFill>
                <a:latin typeface="LibertinusSerif-Regular"/>
              </a:rPr>
              <a:t>It is strongly recommended to rely on existing ontologies and apply them to future cases [</a:t>
            </a:r>
            <a:r>
              <a:rPr lang="en-US" sz="1800" b="0" i="0" u="none" strike="noStrike" baseline="0" dirty="0">
                <a:solidFill>
                  <a:srgbClr val="2F4F4F"/>
                </a:solidFill>
                <a:latin typeface="LibertinusSerif-Regular"/>
              </a:rPr>
              <a:t>11</a:t>
            </a:r>
            <a:r>
              <a:rPr lang="en-US" sz="1800" b="0" i="0" u="none" strike="noStrike" baseline="0" dirty="0">
                <a:solidFill>
                  <a:srgbClr val="000000"/>
                </a:solidFill>
                <a:latin typeface="LibertinusSerif-Regular"/>
              </a:rPr>
              <a:t>].</a:t>
            </a:r>
          </a:p>
          <a:p>
            <a:pPr algn="l"/>
            <a:endParaRPr lang="en-US" sz="1800" b="0" i="0" u="none" strike="noStrike" baseline="0" dirty="0">
              <a:solidFill>
                <a:srgbClr val="000000"/>
              </a:solidFill>
              <a:latin typeface="LibertinusSerif-Regular"/>
            </a:endParaRPr>
          </a:p>
          <a:p>
            <a:pPr algn="l"/>
            <a:r>
              <a:rPr lang="en-US" sz="1800" b="0" i="0" u="none" strike="noStrike" baseline="0" dirty="0">
                <a:solidFill>
                  <a:srgbClr val="000000"/>
                </a:solidFill>
                <a:latin typeface="LibertinusSerif-Regular"/>
              </a:rPr>
              <a:t>in a large majority of cases, the ontology that is meant to be applied does not fully match the considered case, and an extension, modification, or just a subset is needed. In such case, a number of </a:t>
            </a:r>
          </a:p>
          <a:p>
            <a:pPr algn="l"/>
            <a:endParaRPr lang="en-US" sz="1800" b="0" i="0" u="none" strike="noStrike" baseline="0" dirty="0">
              <a:solidFill>
                <a:srgbClr val="000000"/>
              </a:solidFill>
              <a:latin typeface="LibertinusSerif-Regular"/>
            </a:endParaRPr>
          </a:p>
          <a:p>
            <a:pPr algn="l"/>
            <a:r>
              <a:rPr lang="en-US" sz="1800" b="0" i="0" u="none" strike="noStrike" baseline="0" dirty="0">
                <a:solidFill>
                  <a:srgbClr val="000000"/>
                </a:solidFill>
                <a:latin typeface="LibertinusSerif-Regular"/>
              </a:rPr>
              <a:t>approaches can be followed: 1) the software engineer moves away from OR and starts developing an entirely new ontology (the ”11th standard”); 2) the software engineer makes minor local changes to the ontology, and potentially notifies the creator of</a:t>
            </a:r>
          </a:p>
          <a:p>
            <a:pPr algn="l"/>
            <a:r>
              <a:rPr lang="en-US" sz="1800" b="0" i="0" u="none" strike="noStrike" baseline="0" dirty="0">
                <a:solidFill>
                  <a:srgbClr val="000000"/>
                </a:solidFill>
                <a:latin typeface="LibertinusSerif-Regular"/>
              </a:rPr>
              <a:t>the original ontology; and 3) the software engineer combines the ontology with one or more other ontologies that make up for missing or to be modified parts, such as in [</a:t>
            </a:r>
            <a:r>
              <a:rPr lang="en-US" sz="1800" b="0" i="0" u="none" strike="noStrike" baseline="0" dirty="0">
                <a:solidFill>
                  <a:srgbClr val="2F4F4F"/>
                </a:solidFill>
                <a:latin typeface="LibertinusSerif-Regular"/>
              </a:rPr>
              <a:t>9</a:t>
            </a:r>
            <a:r>
              <a:rPr lang="en-US" sz="1800" b="0" i="0" u="none" strike="noStrike" baseline="0" dirty="0">
                <a:solidFill>
                  <a:srgbClr val="000000"/>
                </a:solidFill>
                <a:latin typeface="LibertinusSerif-Regular"/>
              </a:rPr>
              <a:t>]. </a:t>
            </a:r>
          </a:p>
          <a:p>
            <a:pPr algn="l"/>
            <a:endParaRPr lang="en-US" sz="1800" b="0" i="0" u="none" strike="noStrike" baseline="0" dirty="0">
              <a:solidFill>
                <a:srgbClr val="000000"/>
              </a:solidFill>
              <a:latin typeface="LibertinusSerif-Regular"/>
            </a:endParaRPr>
          </a:p>
          <a:p>
            <a:pPr algn="l"/>
            <a:endParaRPr lang="en-US" sz="1800" b="0" i="0" u="none" strike="noStrike" baseline="0" dirty="0">
              <a:solidFill>
                <a:srgbClr val="000000"/>
              </a:solidFill>
              <a:latin typeface="LibertinusSerif-Regular"/>
            </a:endParaRPr>
          </a:p>
          <a:p>
            <a:pPr algn="l"/>
            <a:r>
              <a:rPr lang="en-US" sz="1800" b="0" i="0" u="none" strike="noStrike" baseline="0" dirty="0">
                <a:solidFill>
                  <a:srgbClr val="000000"/>
                </a:solidFill>
                <a:latin typeface="LibertinusSerif-Regular"/>
              </a:rPr>
              <a:t>This can be recognized in efforts where a standard ontology is adopted, e.g. IFC, yet extended with a</a:t>
            </a:r>
          </a:p>
          <a:p>
            <a:pPr algn="l"/>
            <a:r>
              <a:rPr lang="en-US" sz="1800" b="0" i="0" u="none" strike="noStrike" baseline="0" dirty="0">
                <a:solidFill>
                  <a:srgbClr val="000000"/>
                </a:solidFill>
                <a:latin typeface="LibertinusSerif-Regular"/>
              </a:rPr>
              <a:t>few more specific properties or classes for object representation. </a:t>
            </a:r>
            <a:r>
              <a:rPr lang="en-US" sz="1800" b="0" i="1" u="none" strike="noStrike" baseline="0" dirty="0">
                <a:solidFill>
                  <a:srgbClr val="000000"/>
                </a:solidFill>
                <a:latin typeface="LibertinusSerif-Italic"/>
              </a:rPr>
              <a:t>Reusing </a:t>
            </a:r>
            <a:r>
              <a:rPr lang="en-US" sz="1800" b="0" i="0" u="none" strike="noStrike" baseline="0" dirty="0">
                <a:solidFill>
                  <a:srgbClr val="000000"/>
                </a:solidFill>
                <a:latin typeface="LibertinusSerif-Regular"/>
              </a:rPr>
              <a:t>an ontology entails</a:t>
            </a:r>
          </a:p>
          <a:p>
            <a:pPr algn="l"/>
            <a:r>
              <a:rPr lang="en-US" sz="1800" b="0" i="0" u="none" strike="noStrike" baseline="0" dirty="0">
                <a:solidFill>
                  <a:srgbClr val="000000"/>
                </a:solidFill>
                <a:latin typeface="LibertinusSerif-Regular"/>
              </a:rPr>
              <a:t>adopting an existing ontology in the development of new systems, often involving integration</a:t>
            </a:r>
          </a:p>
          <a:p>
            <a:pPr algn="l"/>
            <a:r>
              <a:rPr lang="en-US" sz="1800" b="0" i="0" u="none" strike="noStrike" baseline="0" dirty="0">
                <a:solidFill>
                  <a:srgbClr val="000000"/>
                </a:solidFill>
                <a:latin typeface="LibertinusSerif-Regular"/>
              </a:rPr>
              <a:t>with other ontologies or customization to fit the requirements of the new context, while striving</a:t>
            </a:r>
          </a:p>
          <a:p>
            <a:pPr algn="l"/>
            <a:r>
              <a:rPr lang="en-US" sz="1800" b="0" i="0" u="none" strike="noStrike" baseline="0" dirty="0">
                <a:solidFill>
                  <a:srgbClr val="000000"/>
                </a:solidFill>
                <a:latin typeface="LibertinusSerif-Regular"/>
              </a:rPr>
              <a:t>to maintain compatibility and interoperability with the original ontology. Such an example can</a:t>
            </a:r>
          </a:p>
          <a:p>
            <a:pPr algn="l"/>
            <a:r>
              <a:rPr lang="en-US" sz="1800" b="0" i="0" u="none" strike="noStrike" baseline="0" dirty="0">
                <a:solidFill>
                  <a:srgbClr val="000000"/>
                </a:solidFill>
                <a:latin typeface="LibertinusSerif-Regular"/>
              </a:rPr>
              <a:t>be found in the attempt to reuse the IFC ontology in the creation of the SAREF4BLDG ontology</a:t>
            </a:r>
            <a:r>
              <a:rPr lang="en-US" sz="1800" b="0" i="0" u="none" strike="noStrike" baseline="0" dirty="0">
                <a:solidFill>
                  <a:srgbClr val="2F4F4F"/>
                </a:solidFill>
                <a:latin typeface="LibertinusSerif-Regular"/>
              </a:rPr>
              <a:t>2</a:t>
            </a:r>
            <a:r>
              <a:rPr lang="en-US" sz="1800" b="0" i="0" u="none" strike="noStrike" baseline="0" dirty="0">
                <a:solidFill>
                  <a:srgbClr val="000000"/>
                </a:solidFill>
                <a:latin typeface="LibertinusSerif-Regular"/>
              </a:rPr>
              <a:t>,</a:t>
            </a:r>
          </a:p>
          <a:p>
            <a:pPr algn="l"/>
            <a:r>
              <a:rPr lang="en-US" sz="1800" b="0" i="0" u="none" strike="noStrike" baseline="0" dirty="0">
                <a:solidFill>
                  <a:srgbClr val="000000"/>
                </a:solidFill>
                <a:latin typeface="LibertinusSerif-Regular"/>
              </a:rPr>
              <a:t>where a subset of classes and properties were kept, while referring to the source ontology.</a:t>
            </a:r>
          </a:p>
          <a:p>
            <a:pPr algn="l"/>
            <a:endParaRPr lang="en-US" sz="1800" b="0" i="0" u="none" strike="noStrike" baseline="0" dirty="0">
              <a:solidFill>
                <a:srgbClr val="000000"/>
              </a:solidFill>
              <a:latin typeface="LibertinusSerif-Regular"/>
            </a:endParaRPr>
          </a:p>
          <a:p>
            <a:pPr algn="l"/>
            <a:endParaRPr lang="en-US" sz="1800" b="0" i="0" u="none" strike="noStrike" baseline="0" dirty="0">
              <a:solidFill>
                <a:srgbClr val="000000"/>
              </a:solidFill>
              <a:latin typeface="LibertinusSerif-Regular"/>
            </a:endParaRPr>
          </a:p>
          <a:p>
            <a:pPr algn="l"/>
            <a:endParaRPr lang="en-US" sz="1800" b="0" i="0" u="none" strike="noStrike" baseline="0" dirty="0">
              <a:solidFill>
                <a:srgbClr val="000000"/>
              </a:solidFill>
              <a:latin typeface="LibertinusSerif-Regular"/>
            </a:endParaRPr>
          </a:p>
          <a:p>
            <a:pPr algn="l"/>
            <a:r>
              <a:rPr lang="nl-NL" sz="1800" b="0" i="0" u="none" strike="noStrike" baseline="0" dirty="0" err="1">
                <a:solidFill>
                  <a:srgbClr val="000000"/>
                </a:solidFill>
                <a:latin typeface="LibertinusSerif-Regular"/>
              </a:rPr>
              <a:t>Considerable</a:t>
            </a:r>
            <a:r>
              <a:rPr lang="nl-NL" sz="1800" b="0" i="0" u="none" strike="noStrike" baseline="0" dirty="0">
                <a:solidFill>
                  <a:srgbClr val="000000"/>
                </a:solidFill>
                <a:latin typeface="LibertinusSerif-Regular"/>
              </a:rPr>
              <a:t> research </a:t>
            </a:r>
            <a:r>
              <a:rPr lang="en-US" sz="1800" b="0" i="0" u="none" strike="noStrike" baseline="0" dirty="0">
                <a:solidFill>
                  <a:srgbClr val="000000"/>
                </a:solidFill>
                <a:latin typeface="LibertinusSerif-Regular"/>
              </a:rPr>
              <a:t>has been done on how to reuse existing ontologies [</a:t>
            </a:r>
            <a:r>
              <a:rPr lang="en-US" sz="1800" b="0" i="0" u="none" strike="noStrike" baseline="0" dirty="0">
                <a:solidFill>
                  <a:srgbClr val="2F4F4F"/>
                </a:solidFill>
                <a:latin typeface="LibertinusSerif-Regular"/>
              </a:rPr>
              <a:t>5</a:t>
            </a:r>
            <a:r>
              <a:rPr lang="en-US" sz="1800" b="0" i="0" u="none" strike="noStrike" baseline="0" dirty="0">
                <a:solidFill>
                  <a:srgbClr val="000000"/>
                </a:solidFill>
                <a:latin typeface="LibertinusSerif-Regular"/>
              </a:rPr>
              <a:t>, </a:t>
            </a:r>
            <a:r>
              <a:rPr lang="en-US" sz="1800" b="0" i="0" u="none" strike="noStrike" baseline="0" dirty="0">
                <a:solidFill>
                  <a:srgbClr val="2F4F4F"/>
                </a:solidFill>
                <a:latin typeface="LibertinusSerif-Regular"/>
              </a:rPr>
              <a:t>6</a:t>
            </a:r>
            <a:r>
              <a:rPr lang="en-US" sz="1800" b="0" i="0" u="none" strike="noStrike" baseline="0" dirty="0">
                <a:solidFill>
                  <a:srgbClr val="000000"/>
                </a:solidFill>
                <a:latin typeface="LibertinusSerif-Regular"/>
              </a:rPr>
              <a:t>, </a:t>
            </a:r>
            <a:r>
              <a:rPr lang="en-US" sz="1800" b="0" i="0" u="none" strike="noStrike" baseline="0" dirty="0">
                <a:solidFill>
                  <a:srgbClr val="2F4F4F"/>
                </a:solidFill>
                <a:latin typeface="LibertinusSerif-Regular"/>
              </a:rPr>
              <a:t>13</a:t>
            </a:r>
            <a:r>
              <a:rPr lang="en-US" sz="1800" b="0" i="0" u="none" strike="noStrike" baseline="0" dirty="0">
                <a:solidFill>
                  <a:srgbClr val="000000"/>
                </a:solidFill>
                <a:latin typeface="LibertinusSerif-Regular"/>
              </a:rPr>
              <a:t>, </a:t>
            </a:r>
            <a:r>
              <a:rPr lang="en-US" sz="1800" b="0" i="0" u="none" strike="noStrike" baseline="0" dirty="0">
                <a:solidFill>
                  <a:srgbClr val="2F4F4F"/>
                </a:solidFill>
                <a:latin typeface="LibertinusSerif-Regular"/>
              </a:rPr>
              <a:t>7</a:t>
            </a:r>
            <a:r>
              <a:rPr lang="en-US" sz="1800" b="0" i="0" u="none" strike="noStrike" baseline="0" dirty="0">
                <a:solidFill>
                  <a:srgbClr val="000000"/>
                </a:solidFill>
                <a:latin typeface="LibertinusSerif-Regular"/>
              </a:rPr>
              <a:t>] - still represents a significant challenge (practice). </a:t>
            </a:r>
          </a:p>
          <a:p>
            <a:pPr algn="l"/>
            <a:r>
              <a:rPr lang="en-US" sz="1800" b="0" i="0" u="none" strike="noStrike" baseline="0" dirty="0">
                <a:solidFill>
                  <a:srgbClr val="000000"/>
                </a:solidFill>
                <a:latin typeface="LibertinusSerif-Regular"/>
              </a:rPr>
              <a:t>1) Ontologies are often domain-specific, and developed with a specific purpose to capture knowledge within a particular context or industry [</a:t>
            </a:r>
            <a:r>
              <a:rPr lang="en-US" sz="1800" b="0" i="0" u="none" strike="noStrike" baseline="0" dirty="0">
                <a:solidFill>
                  <a:srgbClr val="2F4F4F"/>
                </a:solidFill>
                <a:latin typeface="LibertinusSerif-Regular"/>
              </a:rPr>
              <a:t>3</a:t>
            </a:r>
            <a:r>
              <a:rPr lang="en-US" sz="1800" b="0" i="0" u="none" strike="noStrike" baseline="0" dirty="0">
                <a:solidFill>
                  <a:srgbClr val="000000"/>
                </a:solidFill>
                <a:latin typeface="LibertinusSerif-Regular"/>
              </a:rPr>
              <a:t>]. Reuse in another domain requires (extensive) modifications, often rendering the reuse effort inefficient and time consuming</a:t>
            </a:r>
          </a:p>
          <a:p>
            <a:pPr algn="l"/>
            <a:r>
              <a:rPr lang="en-US" sz="1800" b="0" i="0" u="none" strike="noStrike" baseline="0" dirty="0">
                <a:solidFill>
                  <a:srgbClr val="000000"/>
                </a:solidFill>
                <a:latin typeface="LibertinusSerif-Regular"/>
              </a:rPr>
              <a:t>2) Semantics are contextual and ontologies are typically created by different individuals or groups with varying points of view to fit specific purposes along with different design principles and methodologies, leading to disparities in structure, naming conventions, and modeling choices [</a:t>
            </a:r>
            <a:r>
              <a:rPr lang="en-US" sz="1800" b="0" i="0" u="none" strike="noStrike" baseline="0" dirty="0">
                <a:solidFill>
                  <a:srgbClr val="2F4F4F"/>
                </a:solidFill>
                <a:latin typeface="LibertinusSerif-Regular"/>
              </a:rPr>
              <a:t>7</a:t>
            </a:r>
            <a:r>
              <a:rPr lang="en-US" sz="1800" b="0" i="0" u="none" strike="noStrike" baseline="0" dirty="0">
                <a:solidFill>
                  <a:srgbClr val="000000"/>
                </a:solidFill>
                <a:latin typeface="LibertinusSerif-Regular"/>
              </a:rPr>
              <a:t>]. Examples: Building in the BOT, SAREF, IFC, and BRICK ontologies [</a:t>
            </a:r>
            <a:r>
              <a:rPr lang="en-US" sz="1800" b="0" i="0" u="none" strike="noStrike" baseline="0" dirty="0">
                <a:solidFill>
                  <a:srgbClr val="2F4F4F"/>
                </a:solidFill>
                <a:latin typeface="LibertinusSerif-Regular"/>
              </a:rPr>
              <a:t>14</a:t>
            </a:r>
            <a:r>
              <a:rPr lang="en-US" sz="1800" b="0" i="0" u="none" strike="noStrike" baseline="0" dirty="0">
                <a:solidFill>
                  <a:srgbClr val="000000"/>
                </a:solidFill>
                <a:latin typeface="LibertinusSerif-Regular"/>
              </a:rPr>
              <a:t>]: inconsistencies make- At best, only basic class </a:t>
            </a:r>
            <a:r>
              <a:rPr lang="en-US" sz="1800" b="0" i="0" u="none" strike="noStrike" baseline="0" dirty="0">
                <a:latin typeface="LibertinusSerif-Regular"/>
              </a:rPr>
              <a:t>equivalence alignments can be made, which represent often less than 10% of the ontology scope. </a:t>
            </a:r>
          </a:p>
          <a:p>
            <a:pPr algn="l"/>
            <a:r>
              <a:rPr lang="en-US" sz="1800" b="0" i="0" u="none" strike="noStrike" baseline="0" dirty="0">
                <a:latin typeface="LibertinusSerif-Regular"/>
              </a:rPr>
              <a:t>3) evolving technologies and changing domain-specific requirements can quickly render existing ontologies obsolete, requiring continuous updates and modifications, further complicating ontology management and governance (see for example the IFC ontology versions).</a:t>
            </a:r>
          </a:p>
          <a:p>
            <a:pPr algn="l"/>
            <a:r>
              <a:rPr lang="en-US" sz="1800" b="0" i="0" u="none" strike="noStrike" baseline="0" dirty="0">
                <a:latin typeface="LibertinusSerif-Regular"/>
              </a:rPr>
              <a:t>4) In some specific cases, ontologies cover information that are sensitive to companies and, therefore, are developed internally, e.g., for improved control and security, which impacts OR.</a:t>
            </a:r>
          </a:p>
          <a:p>
            <a:pPr algn="l"/>
            <a:endParaRPr lang="en-US" sz="1800" b="0" i="0" u="none" strike="noStrike" baseline="0" dirty="0">
              <a:solidFill>
                <a:srgbClr val="000000"/>
              </a:solidFill>
              <a:latin typeface="LibertinusSerif-Regular"/>
            </a:endParaRPr>
          </a:p>
          <a:p>
            <a:pPr algn="l"/>
            <a:endParaRPr lang="en-US" sz="1800" b="0" i="0" u="none" strike="noStrike" baseline="0" dirty="0">
              <a:solidFill>
                <a:srgbClr val="000000"/>
              </a:solidFill>
              <a:latin typeface="LibertinusSerif-Regular"/>
            </a:endParaRPr>
          </a:p>
        </p:txBody>
      </p:sp>
      <p:sp>
        <p:nvSpPr>
          <p:cNvPr id="4" name="Slide Number Placeholder 3"/>
          <p:cNvSpPr>
            <a:spLocks noGrp="1"/>
          </p:cNvSpPr>
          <p:nvPr>
            <p:ph type="sldNum" sz="quarter" idx="5"/>
          </p:nvPr>
        </p:nvSpPr>
        <p:spPr/>
        <p:txBody>
          <a:bodyPr/>
          <a:lstStyle/>
          <a:p>
            <a:fld id="{A2724262-D47C-D444-8DFB-457E9BF504E8}" type="slidenum">
              <a:rPr lang="en-US" smtClean="0"/>
              <a:t>26</a:t>
            </a:fld>
            <a:endParaRPr lang="en-US"/>
          </a:p>
        </p:txBody>
      </p:sp>
    </p:spTree>
    <p:extLst>
      <p:ext uri="{BB962C8B-B14F-4D97-AF65-F5344CB8AC3E}">
        <p14:creationId xmlns:p14="http://schemas.microsoft.com/office/powerpoint/2010/main" val="2272400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Arial" panose="020B0604020202020204" pitchFamily="34" charset="0"/>
              </a:rPr>
              <a:t>how to embed existing ontologies in the development of knowledge-intensive software</a:t>
            </a:r>
            <a:br>
              <a:rPr lang="en-US" dirty="0"/>
            </a:br>
            <a:r>
              <a:rPr lang="en-US" b="0" i="0" dirty="0">
                <a:effectLst/>
                <a:highlight>
                  <a:srgbClr val="FFFFFF"/>
                </a:highlight>
                <a:latin typeface="Arial" panose="020B0604020202020204" pitchFamily="34" charset="0"/>
              </a:rPr>
              <a:t>systems through ontology engineering good practices on ontology reuse?</a:t>
            </a:r>
            <a:endParaRPr lang="en-US" dirty="0"/>
          </a:p>
        </p:txBody>
      </p:sp>
      <p:sp>
        <p:nvSpPr>
          <p:cNvPr id="4" name="Slide Number Placeholder 3"/>
          <p:cNvSpPr>
            <a:spLocks noGrp="1"/>
          </p:cNvSpPr>
          <p:nvPr>
            <p:ph type="sldNum" sz="quarter" idx="5"/>
          </p:nvPr>
        </p:nvSpPr>
        <p:spPr/>
        <p:txBody>
          <a:bodyPr/>
          <a:lstStyle/>
          <a:p>
            <a:fld id="{A2724262-D47C-D444-8DFB-457E9BF504E8}" type="slidenum">
              <a:rPr lang="en-US" smtClean="0"/>
              <a:t>27</a:t>
            </a:fld>
            <a:endParaRPr lang="en-US"/>
          </a:p>
        </p:txBody>
      </p:sp>
    </p:spTree>
    <p:extLst>
      <p:ext uri="{BB962C8B-B14F-4D97-AF65-F5344CB8AC3E}">
        <p14:creationId xmlns:p14="http://schemas.microsoft.com/office/powerpoint/2010/main" val="1294277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Arial" panose="020B0604020202020204" pitchFamily="34" charset="0"/>
              </a:rPr>
              <a:t>how to embed existing ontologies in the development of knowledge-intensive software</a:t>
            </a:r>
            <a:br>
              <a:rPr lang="en-US" dirty="0"/>
            </a:br>
            <a:r>
              <a:rPr lang="en-US" b="0" i="0" dirty="0">
                <a:effectLst/>
                <a:highlight>
                  <a:srgbClr val="FFFFFF"/>
                </a:highlight>
                <a:latin typeface="Arial" panose="020B0604020202020204" pitchFamily="34" charset="0"/>
              </a:rPr>
              <a:t>systems through ontology engineering good practices on ontology reuse?</a:t>
            </a:r>
            <a:endParaRPr lang="en-US" dirty="0"/>
          </a:p>
        </p:txBody>
      </p:sp>
      <p:sp>
        <p:nvSpPr>
          <p:cNvPr id="4" name="Slide Number Placeholder 3"/>
          <p:cNvSpPr>
            <a:spLocks noGrp="1"/>
          </p:cNvSpPr>
          <p:nvPr>
            <p:ph type="sldNum" sz="quarter" idx="5"/>
          </p:nvPr>
        </p:nvSpPr>
        <p:spPr/>
        <p:txBody>
          <a:bodyPr/>
          <a:lstStyle/>
          <a:p>
            <a:fld id="{A2724262-D47C-D444-8DFB-457E9BF504E8}" type="slidenum">
              <a:rPr lang="en-US" smtClean="0"/>
              <a:t>28</a:t>
            </a:fld>
            <a:endParaRPr lang="en-US"/>
          </a:p>
        </p:txBody>
      </p:sp>
    </p:spTree>
    <p:extLst>
      <p:ext uri="{BB962C8B-B14F-4D97-AF65-F5344CB8AC3E}">
        <p14:creationId xmlns:p14="http://schemas.microsoft.com/office/powerpoint/2010/main" val="3828771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Arial" panose="020B0604020202020204" pitchFamily="34" charset="0"/>
              </a:rPr>
              <a:t>how to embed existing ontologies in the development of knowledge-intensive software</a:t>
            </a:r>
            <a:br>
              <a:rPr lang="en-US" dirty="0"/>
            </a:br>
            <a:r>
              <a:rPr lang="en-US" b="0" i="0" dirty="0">
                <a:effectLst/>
                <a:highlight>
                  <a:srgbClr val="FFFFFF"/>
                </a:highlight>
                <a:latin typeface="Arial" panose="020B0604020202020204" pitchFamily="34" charset="0"/>
              </a:rPr>
              <a:t>systems through ontology engineering good practices on ontology reuse?</a:t>
            </a:r>
          </a:p>
          <a:p>
            <a:endParaRPr lang="en-US" b="0" i="0" dirty="0">
              <a:effectLst/>
              <a:highlight>
                <a:srgbClr val="FFFFFF"/>
              </a:highlight>
              <a:latin typeface="Arial" panose="020B0604020202020204" pitchFamily="34" charset="0"/>
            </a:endParaRPr>
          </a:p>
          <a:p>
            <a:r>
              <a:rPr lang="en-US" dirty="0" err="1"/>
              <a:t>SABiO</a:t>
            </a:r>
            <a:r>
              <a:rPr lang="en-US" dirty="0"/>
              <a:t>: Systematic Approach for Building Ontologies</a:t>
            </a:r>
          </a:p>
        </p:txBody>
      </p:sp>
      <p:sp>
        <p:nvSpPr>
          <p:cNvPr id="4" name="Slide Number Placeholder 3"/>
          <p:cNvSpPr>
            <a:spLocks noGrp="1"/>
          </p:cNvSpPr>
          <p:nvPr>
            <p:ph type="sldNum" sz="quarter" idx="5"/>
          </p:nvPr>
        </p:nvSpPr>
        <p:spPr/>
        <p:txBody>
          <a:bodyPr/>
          <a:lstStyle/>
          <a:p>
            <a:fld id="{A2724262-D47C-D444-8DFB-457E9BF504E8}" type="slidenum">
              <a:rPr lang="en-US" smtClean="0"/>
              <a:t>29</a:t>
            </a:fld>
            <a:endParaRPr lang="en-US"/>
          </a:p>
        </p:txBody>
      </p:sp>
    </p:spTree>
    <p:extLst>
      <p:ext uri="{BB962C8B-B14F-4D97-AF65-F5344CB8AC3E}">
        <p14:creationId xmlns:p14="http://schemas.microsoft.com/office/powerpoint/2010/main" val="1831743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592C1-EC11-91FB-3C7F-792AC5903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8B603-BB66-8596-0B14-66B4C09F81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744048-88B9-5A7E-DAEE-53643F870B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DFCF03-E635-2041-CE45-2B6887F18879}"/>
              </a:ext>
            </a:extLst>
          </p:cNvPr>
          <p:cNvSpPr>
            <a:spLocks noGrp="1"/>
          </p:cNvSpPr>
          <p:nvPr>
            <p:ph type="sldNum" sz="quarter" idx="5"/>
          </p:nvPr>
        </p:nvSpPr>
        <p:spPr/>
        <p:txBody>
          <a:bodyPr/>
          <a:lstStyle/>
          <a:p>
            <a:fld id="{A2724262-D47C-D444-8DFB-457E9BF504E8}" type="slidenum">
              <a:rPr lang="en-US" smtClean="0"/>
              <a:t>30</a:t>
            </a:fld>
            <a:endParaRPr lang="en-US"/>
          </a:p>
        </p:txBody>
      </p:sp>
    </p:spTree>
    <p:extLst>
      <p:ext uri="{BB962C8B-B14F-4D97-AF65-F5344CB8AC3E}">
        <p14:creationId xmlns:p14="http://schemas.microsoft.com/office/powerpoint/2010/main" val="3066307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01AEB-ED92-D80A-9BF5-16886C623E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2A9862-9CEE-E778-D7AC-2D0463FC89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26D0D-DB06-1027-87E9-E2220A813220}"/>
              </a:ext>
            </a:extLst>
          </p:cNvPr>
          <p:cNvSpPr>
            <a:spLocks noGrp="1"/>
          </p:cNvSpPr>
          <p:nvPr>
            <p:ph type="body" idx="1"/>
          </p:nvPr>
        </p:nvSpPr>
        <p:spPr/>
        <p:txBody>
          <a:bodyPr/>
          <a:lstStyle/>
          <a:p>
            <a:r>
              <a:rPr lang="nl-NL" dirty="0" err="1"/>
              <a:t>Rouhi</a:t>
            </a:r>
            <a:r>
              <a:rPr lang="nl-NL" dirty="0"/>
              <a:t>, </a:t>
            </a:r>
            <a:r>
              <a:rPr lang="nl-NL" dirty="0" err="1"/>
              <a:t>Alireza</a:t>
            </a:r>
            <a:r>
              <a:rPr lang="nl-NL" dirty="0"/>
              <a:t>. (2017). Presenting a </a:t>
            </a:r>
            <a:r>
              <a:rPr lang="nl-NL" dirty="0" err="1"/>
              <a:t>process</a:t>
            </a:r>
            <a:r>
              <a:rPr lang="nl-NL" dirty="0"/>
              <a:t> </a:t>
            </a:r>
            <a:r>
              <a:rPr lang="nl-NL" dirty="0" err="1"/>
              <a:t>for</a:t>
            </a:r>
            <a:r>
              <a:rPr lang="nl-NL" dirty="0"/>
              <a:t> </a:t>
            </a:r>
            <a:r>
              <a:rPr lang="nl-NL" dirty="0" err="1"/>
              <a:t>generating</a:t>
            </a:r>
            <a:r>
              <a:rPr lang="nl-NL" dirty="0"/>
              <a:t> a </a:t>
            </a:r>
            <a:r>
              <a:rPr lang="nl-NL" dirty="0" err="1"/>
              <a:t>pattern</a:t>
            </a:r>
            <a:r>
              <a:rPr lang="nl-NL" dirty="0"/>
              <a:t> </a:t>
            </a:r>
            <a:r>
              <a:rPr lang="nl-NL" dirty="0" err="1"/>
              <a:t>language</a:t>
            </a:r>
            <a:r>
              <a:rPr lang="nl-NL" dirty="0"/>
              <a:t> </a:t>
            </a:r>
            <a:r>
              <a:rPr lang="nl-NL" dirty="0" err="1"/>
              <a:t>verifier</a:t>
            </a:r>
            <a:r>
              <a:rPr lang="nl-NL" dirty="0"/>
              <a:t>. 10.13140/RG.2.2.16991.97446.</a:t>
            </a:r>
          </a:p>
          <a:p>
            <a:endParaRPr lang="nl-NL" dirty="0"/>
          </a:p>
          <a:p>
            <a:pPr marL="171450" indent="-171450">
              <a:buFontTx/>
              <a:buChar char="-"/>
            </a:pPr>
            <a:r>
              <a:rPr lang="nl-NL" dirty="0" err="1"/>
              <a:t>Automated</a:t>
            </a:r>
            <a:r>
              <a:rPr lang="nl-NL" dirty="0"/>
              <a:t> </a:t>
            </a:r>
            <a:r>
              <a:rPr lang="nl-NL" dirty="0" err="1"/>
              <a:t>coding</a:t>
            </a:r>
            <a:endParaRPr lang="nl-NL" dirty="0"/>
          </a:p>
          <a:p>
            <a:pPr marL="171450" indent="-171450">
              <a:buFontTx/>
              <a:buChar char="-"/>
            </a:pPr>
            <a:r>
              <a:rPr lang="nl-NL" dirty="0" err="1"/>
              <a:t>Less</a:t>
            </a:r>
            <a:r>
              <a:rPr lang="nl-NL" dirty="0"/>
              <a:t> error-</a:t>
            </a:r>
            <a:r>
              <a:rPr lang="nl-NL" dirty="0" err="1"/>
              <a:t>prone</a:t>
            </a:r>
            <a:endParaRPr lang="nl-NL" dirty="0"/>
          </a:p>
          <a:p>
            <a:pPr marL="171450" indent="-171450">
              <a:buFontTx/>
              <a:buChar char="-"/>
            </a:pPr>
            <a:endParaRPr lang="nl-NL" dirty="0"/>
          </a:p>
          <a:p>
            <a:pPr marL="0" indent="0">
              <a:buFontTx/>
              <a:buNone/>
            </a:pPr>
            <a:r>
              <a:rPr lang="en-US" sz="1200" b="0" i="0" kern="1200" dirty="0">
                <a:solidFill>
                  <a:schemeClr val="tx1"/>
                </a:solidFill>
                <a:effectLst/>
                <a:latin typeface="+mn-lt"/>
                <a:ea typeface="+mn-ea"/>
                <a:cs typeface="+mn-cs"/>
              </a:rPr>
              <a:t>Simplifies maintenance and updates by making it easier to modify and extend software without rewriting large portions of code. It also enhances code quality by reducing human error and enforcing coding standards.</a:t>
            </a:r>
          </a:p>
          <a:p>
            <a:pPr marL="0" indent="0">
              <a:buFontTx/>
              <a:buNone/>
            </a:pPr>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4F689F7-509D-20B5-47B2-5353B450BA0D}"/>
              </a:ext>
            </a:extLst>
          </p:cNvPr>
          <p:cNvSpPr>
            <a:spLocks noGrp="1"/>
          </p:cNvSpPr>
          <p:nvPr>
            <p:ph type="sldNum" sz="quarter" idx="5"/>
          </p:nvPr>
        </p:nvSpPr>
        <p:spPr/>
        <p:txBody>
          <a:bodyPr/>
          <a:lstStyle/>
          <a:p>
            <a:fld id="{A2724262-D47C-D444-8DFB-457E9BF504E8}" type="slidenum">
              <a:rPr lang="en-US" smtClean="0"/>
              <a:t>4</a:t>
            </a:fld>
            <a:endParaRPr lang="en-US"/>
          </a:p>
        </p:txBody>
      </p:sp>
    </p:spTree>
    <p:extLst>
      <p:ext uri="{BB962C8B-B14F-4D97-AF65-F5344CB8AC3E}">
        <p14:creationId xmlns:p14="http://schemas.microsoft.com/office/powerpoint/2010/main" val="1930052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512A5-D8D9-6187-A637-DACD3D9CF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22389-D822-831E-194C-5D0FC7C3E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66E36B-56F0-354F-897F-5D8DF026F8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258273-DE26-5D61-E4C0-1BA20C312E9F}"/>
              </a:ext>
            </a:extLst>
          </p:cNvPr>
          <p:cNvSpPr>
            <a:spLocks noGrp="1"/>
          </p:cNvSpPr>
          <p:nvPr>
            <p:ph type="sldNum" sz="quarter" idx="5"/>
          </p:nvPr>
        </p:nvSpPr>
        <p:spPr/>
        <p:txBody>
          <a:bodyPr/>
          <a:lstStyle/>
          <a:p>
            <a:fld id="{A2724262-D47C-D444-8DFB-457E9BF504E8}" type="slidenum">
              <a:rPr lang="en-US" smtClean="0"/>
              <a:t>31</a:t>
            </a:fld>
            <a:endParaRPr lang="en-US"/>
          </a:p>
        </p:txBody>
      </p:sp>
    </p:spTree>
    <p:extLst>
      <p:ext uri="{BB962C8B-B14F-4D97-AF65-F5344CB8AC3E}">
        <p14:creationId xmlns:p14="http://schemas.microsoft.com/office/powerpoint/2010/main" val="1986683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7DA70-6B44-1C13-EC24-9D777C054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BA93D1-39AF-405D-8BA8-105EBCE874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29E87-F972-3A55-9B59-CB36ADFF50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295630-C836-CBC2-BEE5-F907F9EBD18B}"/>
              </a:ext>
            </a:extLst>
          </p:cNvPr>
          <p:cNvSpPr>
            <a:spLocks noGrp="1"/>
          </p:cNvSpPr>
          <p:nvPr>
            <p:ph type="sldNum" sz="quarter" idx="5"/>
          </p:nvPr>
        </p:nvSpPr>
        <p:spPr/>
        <p:txBody>
          <a:bodyPr/>
          <a:lstStyle/>
          <a:p>
            <a:fld id="{A2724262-D47C-D444-8DFB-457E9BF504E8}" type="slidenum">
              <a:rPr lang="en-US" smtClean="0"/>
              <a:t>32</a:t>
            </a:fld>
            <a:endParaRPr lang="en-US"/>
          </a:p>
        </p:txBody>
      </p:sp>
    </p:spTree>
    <p:extLst>
      <p:ext uri="{BB962C8B-B14F-4D97-AF65-F5344CB8AC3E}">
        <p14:creationId xmlns:p14="http://schemas.microsoft.com/office/powerpoint/2010/main" val="2320509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E98A0-45BC-E891-CD90-450038144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0C50A-F360-652E-EF2D-36DACC0AA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29A4FD-41EE-9EA1-5F71-58341F9B20E1}"/>
              </a:ext>
            </a:extLst>
          </p:cNvPr>
          <p:cNvSpPr>
            <a:spLocks noGrp="1"/>
          </p:cNvSpPr>
          <p:nvPr>
            <p:ph type="body" idx="1"/>
          </p:nvPr>
        </p:nvSpPr>
        <p:spPr/>
        <p:txBody>
          <a:bodyPr/>
          <a:lstStyle/>
          <a:p>
            <a:pPr marL="457200" lvl="1" indent="0">
              <a:buFontTx/>
              <a:buNone/>
            </a:pPr>
            <a:r>
              <a:rPr lang="nl-NL" sz="1200" b="0" i="0" kern="1200" dirty="0">
                <a:solidFill>
                  <a:schemeClr val="tx1"/>
                </a:solidFill>
                <a:effectLst/>
                <a:latin typeface="+mn-lt"/>
                <a:ea typeface="+mn-ea"/>
                <a:cs typeface="+mn-cs"/>
              </a:rPr>
              <a:t>Connection </a:t>
            </a:r>
            <a:r>
              <a:rPr lang="nl-NL" sz="1200" b="0" i="0" kern="1200" dirty="0" err="1">
                <a:solidFill>
                  <a:schemeClr val="tx1"/>
                </a:solidFill>
                <a:effectLst/>
                <a:latin typeface="+mn-lt"/>
                <a:ea typeface="+mn-ea"/>
                <a:cs typeface="+mn-cs"/>
              </a:rPr>
              <a:t>to</a:t>
            </a:r>
            <a:r>
              <a:rPr lang="nl-NL" sz="1200" b="0" i="0" kern="1200" dirty="0">
                <a:solidFill>
                  <a:schemeClr val="tx1"/>
                </a:solidFill>
                <a:effectLst/>
                <a:latin typeface="+mn-lt"/>
                <a:ea typeface="+mn-ea"/>
                <a:cs typeface="+mn-cs"/>
              </a:rPr>
              <a:t> </a:t>
            </a:r>
            <a:r>
              <a:rPr lang="nl-NL" sz="1200" b="0" i="0" kern="1200" dirty="0" err="1">
                <a:solidFill>
                  <a:schemeClr val="tx1"/>
                </a:solidFill>
                <a:effectLst/>
                <a:latin typeface="+mn-lt"/>
                <a:ea typeface="+mn-ea"/>
                <a:cs typeface="+mn-cs"/>
              </a:rPr>
              <a:t>Wan’s</a:t>
            </a:r>
            <a:r>
              <a:rPr lang="nl-NL" sz="1200" b="0" i="0" kern="1200" dirty="0">
                <a:solidFill>
                  <a:schemeClr val="tx1"/>
                </a:solidFill>
                <a:effectLst/>
                <a:latin typeface="+mn-lt"/>
                <a:ea typeface="+mn-ea"/>
                <a:cs typeface="+mn-cs"/>
              </a:rPr>
              <a:t> thesis</a:t>
            </a:r>
          </a:p>
          <a:p>
            <a:pPr marL="628650" lvl="1" indent="-171450">
              <a:buFontTx/>
              <a:buChar char="-"/>
            </a:pPr>
            <a:r>
              <a:rPr lang="nl-NL" sz="1200" b="0" i="0" kern="1200" dirty="0">
                <a:solidFill>
                  <a:schemeClr val="tx1"/>
                </a:solidFill>
                <a:effectLst/>
                <a:latin typeface="+mn-lt"/>
                <a:ea typeface="+mn-ea"/>
                <a:cs typeface="+mn-cs"/>
              </a:rPr>
              <a:t>[</a:t>
            </a:r>
            <a:r>
              <a:rPr lang="nl-NL" sz="1200" b="0" i="0" kern="1200" dirty="0" err="1">
                <a:solidFill>
                  <a:schemeClr val="tx1"/>
                </a:solidFill>
                <a:effectLst/>
                <a:latin typeface="+mn-lt"/>
                <a:ea typeface="+mn-ea"/>
                <a:cs typeface="+mn-cs"/>
              </a:rPr>
              <a:t>ontology</a:t>
            </a:r>
            <a:r>
              <a:rPr lang="nl-NL" sz="1200" b="0" i="0" kern="1200" dirty="0">
                <a:solidFill>
                  <a:schemeClr val="tx1"/>
                </a:solidFill>
                <a:effectLst/>
                <a:latin typeface="+mn-lt"/>
                <a:ea typeface="+mn-ea"/>
                <a:cs typeface="+mn-cs"/>
              </a:rPr>
              <a:t> engineering]</a:t>
            </a:r>
          </a:p>
        </p:txBody>
      </p:sp>
      <p:sp>
        <p:nvSpPr>
          <p:cNvPr id="4" name="Slide Number Placeholder 3">
            <a:extLst>
              <a:ext uri="{FF2B5EF4-FFF2-40B4-BE49-F238E27FC236}">
                <a16:creationId xmlns:a16="http://schemas.microsoft.com/office/drawing/2014/main" id="{0ECECBD3-2A43-FE38-84BE-CEEA2466DE3A}"/>
              </a:ext>
            </a:extLst>
          </p:cNvPr>
          <p:cNvSpPr>
            <a:spLocks noGrp="1"/>
          </p:cNvSpPr>
          <p:nvPr>
            <p:ph type="sldNum" sz="quarter" idx="5"/>
          </p:nvPr>
        </p:nvSpPr>
        <p:spPr/>
        <p:txBody>
          <a:bodyPr/>
          <a:lstStyle/>
          <a:p>
            <a:fld id="{A2724262-D47C-D444-8DFB-457E9BF504E8}" type="slidenum">
              <a:rPr lang="en-US" smtClean="0"/>
              <a:t>33</a:t>
            </a:fld>
            <a:endParaRPr lang="en-US"/>
          </a:p>
        </p:txBody>
      </p:sp>
    </p:spTree>
    <p:extLst>
      <p:ext uri="{BB962C8B-B14F-4D97-AF65-F5344CB8AC3E}">
        <p14:creationId xmlns:p14="http://schemas.microsoft.com/office/powerpoint/2010/main" val="1439018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9B91-0F4D-4BB2-96DD-89984ED3C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E99FC-8DE0-D3E8-C969-5F36532CE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9DFBFE-4B13-BB51-34AF-E80563A26A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err="1"/>
              <a:t>Unified</a:t>
            </a:r>
            <a:r>
              <a:rPr lang="nl-NL" dirty="0"/>
              <a:t> </a:t>
            </a:r>
            <a:r>
              <a:rPr lang="nl-NL" dirty="0" err="1"/>
              <a:t>Foundational</a:t>
            </a:r>
            <a:r>
              <a:rPr lang="nl-NL" dirty="0"/>
              <a:t> </a:t>
            </a:r>
            <a:r>
              <a:rPr lang="nl-NL" dirty="0" err="1"/>
              <a:t>Ontology</a:t>
            </a:r>
            <a:r>
              <a:rPr lang="nl-NL" dirty="0"/>
              <a:t> (UFO): top-level </a:t>
            </a:r>
            <a:r>
              <a:rPr lang="nl-NL" dirty="0" err="1"/>
              <a:t>ontology</a:t>
            </a:r>
            <a:r>
              <a:rPr lang="nl-NL" dirty="0"/>
              <a:t> as a </a:t>
            </a:r>
            <a:r>
              <a:rPr lang="en-US" dirty="0"/>
              <a:t>collection of ontological theories</a:t>
            </a:r>
            <a:endParaRPr lang="nl-NL" dirty="0"/>
          </a:p>
          <a:p>
            <a:r>
              <a:rPr lang="nl-NL" dirty="0" err="1"/>
              <a:t>Represents</a:t>
            </a:r>
            <a:r>
              <a:rPr lang="nl-NL" dirty="0"/>
              <a:t> </a:t>
            </a:r>
            <a:r>
              <a:rPr lang="nl-NL" dirty="0" err="1"/>
              <a:t>the</a:t>
            </a:r>
            <a:r>
              <a:rPr lang="nl-NL" dirty="0"/>
              <a:t> most common </a:t>
            </a:r>
            <a:r>
              <a:rPr lang="nl-NL" dirty="0" err="1"/>
              <a:t>concepts</a:t>
            </a:r>
            <a:r>
              <a:rPr lang="nl-NL" dirty="0"/>
              <a:t> </a:t>
            </a:r>
            <a:r>
              <a:rPr lang="nl-NL" dirty="0" err="1"/>
              <a:t>for</a:t>
            </a:r>
            <a:r>
              <a:rPr lang="nl-NL" dirty="0"/>
              <a:t> </a:t>
            </a:r>
            <a:r>
              <a:rPr lang="nl-NL" dirty="0" err="1"/>
              <a:t>classification</a:t>
            </a:r>
            <a:endParaRPr lang="nl-NL" dirty="0"/>
          </a:p>
          <a:p>
            <a:r>
              <a:rPr lang="nl-NL" dirty="0"/>
              <a:t>Identity providers</a:t>
            </a:r>
          </a:p>
          <a:p>
            <a:r>
              <a:rPr lang="nl-NL" dirty="0"/>
              <a:t>Universal vs. </a:t>
            </a:r>
            <a:r>
              <a:rPr lang="nl-NL" dirty="0" err="1"/>
              <a:t>individual</a:t>
            </a:r>
            <a:endParaRPr lang="nl-NL" dirty="0"/>
          </a:p>
          <a:p>
            <a:r>
              <a:rPr lang="nl-NL" dirty="0" err="1"/>
              <a:t>Endurant</a:t>
            </a:r>
            <a:r>
              <a:rPr lang="nl-NL" dirty="0"/>
              <a:t> vs. </a:t>
            </a:r>
            <a:r>
              <a:rPr lang="nl-NL" dirty="0" err="1"/>
              <a:t>perdurant</a:t>
            </a:r>
            <a:endParaRPr lang="nl-NL" dirty="0"/>
          </a:p>
          <a:p>
            <a:r>
              <a:rPr lang="nl-NL" dirty="0" err="1"/>
              <a:t>Sortal</a:t>
            </a:r>
            <a:r>
              <a:rPr lang="nl-NL" dirty="0"/>
              <a:t> vs. non-</a:t>
            </a:r>
            <a:r>
              <a:rPr lang="nl-NL" dirty="0" err="1"/>
              <a:t>sortal</a:t>
            </a:r>
            <a:endParaRPr lang="nl-NL" dirty="0"/>
          </a:p>
          <a:p>
            <a:r>
              <a:rPr lang="nl-NL" dirty="0" err="1"/>
              <a:t>Rigid</a:t>
            </a:r>
            <a:r>
              <a:rPr lang="nl-NL" dirty="0"/>
              <a:t> vs. anti-</a:t>
            </a:r>
            <a:r>
              <a:rPr lang="nl-NL" dirty="0" err="1"/>
              <a:t>rigids</a:t>
            </a:r>
            <a:endParaRPr lang="nl-NL" dirty="0"/>
          </a:p>
          <a:p>
            <a:endParaRPr lang="nl-NL" dirty="0"/>
          </a:p>
          <a:p>
            <a:r>
              <a:rPr lang="nl-NL" dirty="0" err="1"/>
              <a:t>OntoUML</a:t>
            </a:r>
            <a:r>
              <a:rPr lang="nl-NL" dirty="0"/>
              <a:t>: </a:t>
            </a:r>
            <a:r>
              <a:rPr lang="nl-NL" dirty="0" err="1"/>
              <a:t>ontological</a:t>
            </a:r>
            <a:r>
              <a:rPr lang="nl-NL" dirty="0"/>
              <a:t> </a:t>
            </a:r>
            <a:r>
              <a:rPr lang="nl-NL" dirty="0" err="1"/>
              <a:t>language</a:t>
            </a:r>
            <a:r>
              <a:rPr lang="nl-NL" dirty="0"/>
              <a:t> </a:t>
            </a:r>
            <a:r>
              <a:rPr lang="nl-NL" dirty="0" err="1"/>
              <a:t>that</a:t>
            </a:r>
            <a:r>
              <a:rPr lang="nl-NL" dirty="0"/>
              <a:t> covers part of UFO</a:t>
            </a:r>
          </a:p>
          <a:p>
            <a:endParaRPr lang="nl-NL" dirty="0"/>
          </a:p>
          <a:p>
            <a:r>
              <a:rPr lang="nl-NL" dirty="0"/>
              <a:t>“</a:t>
            </a:r>
            <a:r>
              <a:rPr lang="nl-NL" dirty="0" err="1"/>
              <a:t>OntoUML</a:t>
            </a:r>
            <a:r>
              <a:rPr lang="nl-NL" dirty="0"/>
              <a:t> 2.0” </a:t>
            </a:r>
            <a:r>
              <a:rPr lang="nl-NL" dirty="0" err="1"/>
              <a:t>tooling</a:t>
            </a:r>
            <a:r>
              <a:rPr lang="nl-NL" dirty="0"/>
              <a:t> support </a:t>
            </a:r>
            <a:r>
              <a:rPr lang="nl-NL" dirty="0" err="1"/>
              <a:t>include</a:t>
            </a:r>
            <a:r>
              <a:rPr lang="nl-NL" dirty="0"/>
              <a:t>:</a:t>
            </a:r>
          </a:p>
          <a:p>
            <a:pPr marL="0" lvl="0" indent="0" algn="l" rtl="0">
              <a:lnSpc>
                <a:spcPct val="83333"/>
              </a:lnSpc>
              <a:spcBef>
                <a:spcPts val="0"/>
              </a:spcBef>
              <a:spcAft>
                <a:spcPts val="0"/>
              </a:spcAft>
              <a:buClr>
                <a:schemeClr val="dk1"/>
              </a:buClr>
              <a:buSzPts val="2400"/>
              <a:buNone/>
            </a:pPr>
            <a:r>
              <a:rPr lang="en-GB" sz="1200" dirty="0"/>
              <a:t>Visual Paradigm Plugin</a:t>
            </a:r>
            <a:endParaRPr lang="en-GB" sz="1200" dirty="0">
              <a:solidFill>
                <a:srgbClr val="7F7F7F"/>
              </a:solidFill>
            </a:endParaRPr>
          </a:p>
          <a:p>
            <a:pPr marL="0" lvl="0" indent="0" algn="l" rtl="0">
              <a:lnSpc>
                <a:spcPct val="83333"/>
              </a:lnSpc>
              <a:spcBef>
                <a:spcPts val="0"/>
              </a:spcBef>
              <a:spcAft>
                <a:spcPts val="0"/>
              </a:spcAft>
              <a:buClr>
                <a:srgbClr val="7F7F7F"/>
              </a:buClr>
              <a:buSzPts val="2400"/>
              <a:buNone/>
            </a:pPr>
            <a:r>
              <a:rPr lang="en-GB" sz="1200" dirty="0">
                <a:solidFill>
                  <a:srgbClr val="7F7F7F"/>
                </a:solidFill>
              </a:rPr>
              <a:t>Platform-independent metamodel</a:t>
            </a:r>
            <a:endParaRPr lang="en-GB" dirty="0"/>
          </a:p>
          <a:p>
            <a:r>
              <a:rPr lang="nl-NL" dirty="0"/>
              <a:t>JSON Schema</a:t>
            </a:r>
          </a:p>
          <a:p>
            <a:r>
              <a:rPr lang="nl-NL" dirty="0" err="1"/>
              <a:t>OntoUML</a:t>
            </a:r>
            <a:r>
              <a:rPr lang="nl-NL" dirty="0"/>
              <a:t> model </a:t>
            </a:r>
            <a:r>
              <a:rPr lang="nl-NL" dirty="0" err="1"/>
              <a:t>catalogue</a:t>
            </a:r>
            <a:endParaRPr lang="nl-NL" dirty="0"/>
          </a:p>
          <a:p>
            <a:endParaRPr lang="nl-NL" dirty="0"/>
          </a:p>
          <a:p>
            <a:endParaRPr lang="nl-NL" dirty="0"/>
          </a:p>
          <a:p>
            <a:r>
              <a:rPr lang="nl-NL" dirty="0"/>
              <a:t>https://github.com/OntoUML </a:t>
            </a:r>
          </a:p>
          <a:p>
            <a:endParaRPr lang="nl-NL" dirty="0"/>
          </a:p>
          <a:p>
            <a:endParaRPr lang="nl-NL" dirty="0"/>
          </a:p>
          <a:p>
            <a:r>
              <a:rPr lang="nl-NL" dirty="0"/>
              <a:t> </a:t>
            </a:r>
          </a:p>
        </p:txBody>
      </p:sp>
      <p:sp>
        <p:nvSpPr>
          <p:cNvPr id="4" name="Slide Number Placeholder 3">
            <a:extLst>
              <a:ext uri="{FF2B5EF4-FFF2-40B4-BE49-F238E27FC236}">
                <a16:creationId xmlns:a16="http://schemas.microsoft.com/office/drawing/2014/main" id="{FDC3B1DB-CEA6-4C98-61C4-D44E3D6A2A1C}"/>
              </a:ext>
            </a:extLst>
          </p:cNvPr>
          <p:cNvSpPr>
            <a:spLocks noGrp="1"/>
          </p:cNvSpPr>
          <p:nvPr>
            <p:ph type="sldNum" sz="quarter" idx="5"/>
          </p:nvPr>
        </p:nvSpPr>
        <p:spPr/>
        <p:txBody>
          <a:bodyPr/>
          <a:lstStyle/>
          <a:p>
            <a:fld id="{A2724262-D47C-D444-8DFB-457E9BF504E8}" type="slidenum">
              <a:rPr lang="en-US" smtClean="0"/>
              <a:t>5</a:t>
            </a:fld>
            <a:endParaRPr lang="en-US"/>
          </a:p>
        </p:txBody>
      </p:sp>
    </p:spTree>
    <p:extLst>
      <p:ext uri="{BB962C8B-B14F-4D97-AF65-F5344CB8AC3E}">
        <p14:creationId xmlns:p14="http://schemas.microsoft.com/office/powerpoint/2010/main" val="118465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a:t>
            </a:r>
          </a:p>
          <a:p>
            <a:pPr marL="360000" lvl="0" indent="-360000" algn="l" rtl="0">
              <a:lnSpc>
                <a:spcPct val="100000"/>
              </a:lnSpc>
              <a:spcBef>
                <a:spcPts val="0"/>
              </a:spcBef>
              <a:spcAft>
                <a:spcPts val="0"/>
              </a:spcAft>
              <a:buClr>
                <a:schemeClr val="dk1"/>
              </a:buClr>
              <a:buSzPts val="2400"/>
              <a:buChar char="•"/>
            </a:pPr>
            <a:r>
              <a:rPr lang="en-US" sz="1200" dirty="0"/>
              <a:t>Conceptual models made with </a:t>
            </a:r>
            <a:r>
              <a:rPr lang="en-US" sz="1200" dirty="0" err="1"/>
              <a:t>OntoUML</a:t>
            </a:r>
            <a:r>
              <a:rPr lang="en-US" sz="1200" dirty="0"/>
              <a:t> are of higher quality compared to traditional UML</a:t>
            </a:r>
            <a:endParaRPr lang="en-US" dirty="0"/>
          </a:p>
          <a:p>
            <a:pPr marL="360000" lvl="0" indent="-360000" algn="l" rtl="0">
              <a:lnSpc>
                <a:spcPct val="100000"/>
              </a:lnSpc>
              <a:spcBef>
                <a:spcPts val="0"/>
              </a:spcBef>
              <a:spcAft>
                <a:spcPts val="0"/>
              </a:spcAft>
              <a:buClr>
                <a:schemeClr val="dk1"/>
              </a:buClr>
              <a:buSzPts val="2400"/>
              <a:buChar char="•"/>
            </a:pPr>
            <a:r>
              <a:rPr lang="en-US" sz="1200" dirty="0"/>
              <a:t>Software developers may not know </a:t>
            </a:r>
            <a:r>
              <a:rPr lang="en-US" sz="1200" dirty="0" err="1"/>
              <a:t>OntoUML</a:t>
            </a:r>
            <a:r>
              <a:rPr lang="en-US" sz="1200" dirty="0"/>
              <a:t> semantics</a:t>
            </a:r>
          </a:p>
          <a:p>
            <a:pPr marL="360000" lvl="0" indent="-360000" algn="l" rtl="0">
              <a:lnSpc>
                <a:spcPct val="100000"/>
              </a:lnSpc>
              <a:spcBef>
                <a:spcPts val="0"/>
              </a:spcBef>
              <a:spcAft>
                <a:spcPts val="0"/>
              </a:spcAft>
              <a:buClr>
                <a:schemeClr val="dk1"/>
              </a:buClr>
              <a:buSzPts val="2400"/>
              <a:buChar char="•"/>
            </a:pPr>
            <a:r>
              <a:rPr lang="en-US" sz="1200" dirty="0"/>
              <a:t>Creating an ontology can be an investment</a:t>
            </a:r>
            <a:endParaRPr lang="en-US" dirty="0"/>
          </a:p>
          <a:p>
            <a:pPr marL="360000" lvl="0" indent="-360000" algn="l" rtl="0">
              <a:lnSpc>
                <a:spcPct val="150000"/>
              </a:lnSpc>
              <a:spcBef>
                <a:spcPts val="0"/>
              </a:spcBef>
              <a:spcAft>
                <a:spcPts val="0"/>
              </a:spcAft>
              <a:buClr>
                <a:schemeClr val="dk1"/>
              </a:buClr>
              <a:buSzPts val="2400"/>
              <a:buChar char="•"/>
            </a:pPr>
            <a:r>
              <a:rPr lang="en-US" sz="1200" dirty="0"/>
              <a:t>How to preserve </a:t>
            </a:r>
            <a:r>
              <a:rPr lang="en-US" sz="1200" dirty="0" err="1"/>
              <a:t>OntoUML</a:t>
            </a:r>
            <a:r>
              <a:rPr lang="en-US" sz="1200" dirty="0"/>
              <a:t> semantics in software code?</a:t>
            </a:r>
            <a:endParaRPr lang="en-US" dirty="0"/>
          </a:p>
          <a:p>
            <a:pPr marL="360000" lvl="0" indent="-207600" algn="l" rtl="0">
              <a:lnSpc>
                <a:spcPct val="150000"/>
              </a:lnSpc>
              <a:spcBef>
                <a:spcPts val="0"/>
              </a:spcBef>
              <a:spcAft>
                <a:spcPts val="0"/>
              </a:spcAft>
              <a:buClr>
                <a:schemeClr val="dk1"/>
              </a:buClr>
              <a:buSzPts val="2400"/>
              <a:buNone/>
            </a:pPr>
            <a:endParaRPr lang="en-US" sz="1200" dirty="0"/>
          </a:p>
          <a:p>
            <a:endParaRPr lang="nl-NL" dirty="0"/>
          </a:p>
          <a:p>
            <a:r>
              <a:rPr lang="en-US" sz="1200" b="0" i="0" kern="1200" dirty="0">
                <a:solidFill>
                  <a:schemeClr val="tx1"/>
                </a:solidFill>
                <a:effectLst/>
                <a:latin typeface="+mn-lt"/>
                <a:ea typeface="+mn-ea"/>
                <a:cs typeface="+mn-cs"/>
              </a:rPr>
              <a:t>Ontology Driven Software Engineering (SE) uses ontology for each stage in SE., e.g., requirement, design and implementation phases.</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Knowledge-intensive software!</a:t>
            </a:r>
            <a:endParaRPr lang="nl-NL" dirty="0">
              <a:sym typeface="Wingdings" panose="05000000000000000000" pitchFamily="2" charset="2"/>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sym typeface="Wingdings" panose="05000000000000000000" pitchFamily="2" charset="2"/>
            </a:endParaRPr>
          </a:p>
          <a:p>
            <a:r>
              <a:rPr lang="nl-NL" dirty="0">
                <a:sym typeface="Wingdings" panose="05000000000000000000" pitchFamily="2" charset="2"/>
              </a:rPr>
              <a:t>A. J. Wiebe </a:t>
            </a:r>
            <a:r>
              <a:rPr lang="nl-NL" dirty="0" err="1">
                <a:sym typeface="Wingdings" panose="05000000000000000000" pitchFamily="2" charset="2"/>
              </a:rPr>
              <a:t>and</a:t>
            </a:r>
            <a:r>
              <a:rPr lang="nl-NL" dirty="0">
                <a:sym typeface="Wingdings" panose="05000000000000000000" pitchFamily="2" charset="2"/>
              </a:rPr>
              <a:t> C. W. </a:t>
            </a:r>
            <a:r>
              <a:rPr lang="nl-NL" dirty="0" err="1">
                <a:sym typeface="Wingdings" panose="05000000000000000000" pitchFamily="2" charset="2"/>
              </a:rPr>
              <a:t>Chan</a:t>
            </a:r>
            <a:r>
              <a:rPr lang="nl-NL" dirty="0">
                <a:sym typeface="Wingdings" panose="05000000000000000000" pitchFamily="2" charset="2"/>
              </a:rPr>
              <a:t>, "</a:t>
            </a:r>
            <a:r>
              <a:rPr lang="nl-NL" dirty="0" err="1">
                <a:sym typeface="Wingdings" panose="05000000000000000000" pitchFamily="2" charset="2"/>
              </a:rPr>
              <a:t>Ontology</a:t>
            </a:r>
            <a:r>
              <a:rPr lang="nl-NL" dirty="0">
                <a:sym typeface="Wingdings" panose="05000000000000000000" pitchFamily="2" charset="2"/>
              </a:rPr>
              <a:t> </a:t>
            </a:r>
            <a:r>
              <a:rPr lang="nl-NL" dirty="0" err="1">
                <a:sym typeface="Wingdings" panose="05000000000000000000" pitchFamily="2" charset="2"/>
              </a:rPr>
              <a:t>driven</a:t>
            </a:r>
            <a:r>
              <a:rPr lang="nl-NL" dirty="0">
                <a:sym typeface="Wingdings" panose="05000000000000000000" pitchFamily="2" charset="2"/>
              </a:rPr>
              <a:t> software engineering," 2012 25th IEEE Canadian Conference on </a:t>
            </a:r>
            <a:r>
              <a:rPr lang="nl-NL" dirty="0" err="1">
                <a:sym typeface="Wingdings" panose="05000000000000000000" pitchFamily="2" charset="2"/>
              </a:rPr>
              <a:t>Electrical</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Computer Engineering (CCECE), Montreal, QC, Canada, 2012, pp. 1-4, </a:t>
            </a:r>
            <a:r>
              <a:rPr lang="nl-NL" dirty="0" err="1">
                <a:sym typeface="Wingdings" panose="05000000000000000000" pitchFamily="2" charset="2"/>
              </a:rPr>
              <a:t>doi</a:t>
            </a:r>
            <a:r>
              <a:rPr lang="nl-NL" dirty="0">
                <a:sym typeface="Wingdings" panose="05000000000000000000" pitchFamily="2" charset="2"/>
              </a:rPr>
              <a:t>: 10.1109/CCECE.2012.6334938. </a:t>
            </a:r>
            <a:r>
              <a:rPr lang="nl-NL" dirty="0" err="1">
                <a:sym typeface="Wingdings" panose="05000000000000000000" pitchFamily="2" charset="2"/>
              </a:rPr>
              <a:t>keywords</a:t>
            </a:r>
            <a:r>
              <a:rPr lang="nl-NL" dirty="0">
                <a:sym typeface="Wingdings" panose="05000000000000000000" pitchFamily="2" charset="2"/>
              </a:rPr>
              <a:t>: {</a:t>
            </a:r>
            <a:r>
              <a:rPr lang="nl-NL" dirty="0" err="1">
                <a:sym typeface="Wingdings" panose="05000000000000000000" pitchFamily="2" charset="2"/>
              </a:rPr>
              <a:t>Ontologies;Software;OWL;Software</a:t>
            </a:r>
            <a:r>
              <a:rPr lang="nl-NL" dirty="0">
                <a:sym typeface="Wingdings" panose="05000000000000000000" pitchFamily="2" charset="2"/>
              </a:rPr>
              <a:t> </a:t>
            </a:r>
            <a:r>
              <a:rPr lang="nl-NL" dirty="0" err="1">
                <a:sym typeface="Wingdings" panose="05000000000000000000" pitchFamily="2" charset="2"/>
              </a:rPr>
              <a:t>engineering;Semantics;Unified</a:t>
            </a:r>
            <a:r>
              <a:rPr lang="nl-NL" dirty="0">
                <a:sym typeface="Wingdings" panose="05000000000000000000" pitchFamily="2" charset="2"/>
              </a:rPr>
              <a:t> </a:t>
            </a:r>
            <a:r>
              <a:rPr lang="nl-NL" dirty="0" err="1">
                <a:sym typeface="Wingdings" panose="05000000000000000000" pitchFamily="2" charset="2"/>
              </a:rPr>
              <a:t>modeling</a:t>
            </a:r>
            <a:r>
              <a:rPr lang="nl-NL" dirty="0">
                <a:sym typeface="Wingdings" panose="05000000000000000000" pitchFamily="2" charset="2"/>
              </a:rPr>
              <a:t> </a:t>
            </a:r>
            <a:r>
              <a:rPr lang="nl-NL" dirty="0" err="1">
                <a:sym typeface="Wingdings" panose="05000000000000000000" pitchFamily="2" charset="2"/>
              </a:rPr>
              <a:t>language;Ontology;Software</a:t>
            </a:r>
            <a:r>
              <a:rPr lang="nl-NL" dirty="0">
                <a:sym typeface="Wingdings" panose="05000000000000000000" pitchFamily="2" charset="2"/>
              </a:rPr>
              <a:t> </a:t>
            </a:r>
            <a:r>
              <a:rPr lang="nl-NL" dirty="0" err="1">
                <a:sym typeface="Wingdings" panose="05000000000000000000" pitchFamily="2" charset="2"/>
              </a:rPr>
              <a:t>Engineering;Web</a:t>
            </a:r>
            <a:r>
              <a:rPr lang="nl-NL" dirty="0">
                <a:sym typeface="Wingdings" panose="05000000000000000000" pitchFamily="2" charset="2"/>
              </a:rPr>
              <a:t> </a:t>
            </a:r>
            <a:r>
              <a:rPr lang="nl-NL" dirty="0" err="1">
                <a:sym typeface="Wingdings" panose="05000000000000000000" pitchFamily="2" charset="2"/>
              </a:rPr>
              <a:t>Ontology</a:t>
            </a:r>
            <a:r>
              <a:rPr lang="nl-NL" dirty="0">
                <a:sym typeface="Wingdings" panose="05000000000000000000" pitchFamily="2" charset="2"/>
              </a:rPr>
              <a:t> Language (OWL)},</a:t>
            </a:r>
          </a:p>
          <a:p>
            <a:endParaRPr lang="nl-NL" dirty="0">
              <a:sym typeface="Wingdings" panose="05000000000000000000" pitchFamily="2" charset="2"/>
            </a:endParaRPr>
          </a:p>
          <a:p>
            <a:endParaRPr lang="nl-NL" dirty="0">
              <a:sym typeface="Wingdings" panose="05000000000000000000" pitchFamily="2" charset="2"/>
            </a:endParaRPr>
          </a:p>
          <a:p>
            <a:endParaRPr lang="nl-NL" dirty="0">
              <a:sym typeface="Wingdings" panose="05000000000000000000" pitchFamily="2" charset="2"/>
            </a:endParaRPr>
          </a:p>
          <a:p>
            <a:endParaRPr lang="nl-NL" dirty="0"/>
          </a:p>
          <a:p>
            <a:endParaRPr lang="nl-NL" dirty="0"/>
          </a:p>
          <a:p>
            <a:endParaRPr lang="nl-NL" dirty="0"/>
          </a:p>
          <a:p>
            <a:endParaRPr lang="nl-NL" dirty="0"/>
          </a:p>
        </p:txBody>
      </p:sp>
      <p:sp>
        <p:nvSpPr>
          <p:cNvPr id="4" name="Slide Number Placeholder 3"/>
          <p:cNvSpPr>
            <a:spLocks noGrp="1"/>
          </p:cNvSpPr>
          <p:nvPr>
            <p:ph type="sldNum" sz="quarter" idx="5"/>
          </p:nvPr>
        </p:nvSpPr>
        <p:spPr/>
        <p:txBody>
          <a:bodyPr/>
          <a:lstStyle/>
          <a:p>
            <a:fld id="{A2724262-D47C-D444-8DFB-457E9BF504E8}" type="slidenum">
              <a:rPr lang="en-US" smtClean="0"/>
              <a:t>6</a:t>
            </a:fld>
            <a:endParaRPr lang="en-US"/>
          </a:p>
        </p:txBody>
      </p:sp>
    </p:spTree>
    <p:extLst>
      <p:ext uri="{BB962C8B-B14F-4D97-AF65-F5344CB8AC3E}">
        <p14:creationId xmlns:p14="http://schemas.microsoft.com/office/powerpoint/2010/main" val="142521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13D38-E0B3-B2AA-EF0F-24C05A1B13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2EBCA-B8E8-4BBD-F55E-630E29C0BE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990BA9-3116-EE95-C899-4E572C1CBC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Model-Drive Software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Ontology-Driven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Research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Transformation pipeline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Ecore</a:t>
            </a:r>
            <a:r>
              <a:rPr lang="en-US" dirty="0"/>
              <a:t> metamodel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JSON reader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to UML mappings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1: </a:t>
            </a:r>
            <a:r>
              <a:rPr lang="en-US" dirty="0" err="1"/>
              <a:t>OntoUML</a:t>
            </a:r>
            <a:r>
              <a:rPr lang="en-US" dirty="0"/>
              <a:t> to UML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2: Java code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08BD820-B1D3-2D2A-3F3C-AF0390DBC3DA}"/>
              </a:ext>
            </a:extLst>
          </p:cNvPr>
          <p:cNvSpPr>
            <a:spLocks noGrp="1"/>
          </p:cNvSpPr>
          <p:nvPr>
            <p:ph type="sldNum" sz="quarter" idx="5"/>
          </p:nvPr>
        </p:nvSpPr>
        <p:spPr/>
        <p:txBody>
          <a:bodyPr/>
          <a:lstStyle/>
          <a:p>
            <a:fld id="{A2724262-D47C-D444-8DFB-457E9BF504E8}" type="slidenum">
              <a:rPr lang="en-US" smtClean="0"/>
              <a:t>7</a:t>
            </a:fld>
            <a:endParaRPr lang="en-US"/>
          </a:p>
        </p:txBody>
      </p:sp>
    </p:spTree>
    <p:extLst>
      <p:ext uri="{BB962C8B-B14F-4D97-AF65-F5344CB8AC3E}">
        <p14:creationId xmlns:p14="http://schemas.microsoft.com/office/powerpoint/2010/main" val="104443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0FD38-11C8-EA0A-2EF3-5E46A7C2C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FD4D6-95BC-368E-827E-9865E51EA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80C9C-AD0D-4946-A063-514ADF61D618}"/>
              </a:ext>
            </a:extLst>
          </p:cNvPr>
          <p:cNvSpPr>
            <a:spLocks noGrp="1"/>
          </p:cNvSpPr>
          <p:nvPr>
            <p:ph type="body" idx="1"/>
          </p:nvPr>
        </p:nvSpPr>
        <p:spPr/>
        <p:txBody>
          <a:bodyPr/>
          <a:lstStyle/>
          <a:p>
            <a:r>
              <a:rPr lang="en-US" dirty="0"/>
              <a:t>Design Science Research Methodology </a:t>
            </a:r>
          </a:p>
          <a:p>
            <a:endParaRPr lang="en-US" dirty="0"/>
          </a:p>
          <a:p>
            <a:r>
              <a:rPr lang="en-US" dirty="0"/>
              <a:t>Problem investigation </a:t>
            </a:r>
          </a:p>
          <a:p>
            <a:r>
              <a:rPr lang="en-US" dirty="0"/>
              <a:t>Literature review</a:t>
            </a:r>
          </a:p>
          <a:p>
            <a:r>
              <a:rPr lang="en-US" dirty="0"/>
              <a:t>Analysis of existing transformations (experiments)</a:t>
            </a:r>
          </a:p>
          <a:p>
            <a:endParaRPr lang="en-US" dirty="0"/>
          </a:p>
          <a:p>
            <a:endParaRPr lang="en-US" dirty="0"/>
          </a:p>
          <a:p>
            <a:r>
              <a:rPr lang="en-US" dirty="0"/>
              <a:t>Treatment design</a:t>
            </a:r>
          </a:p>
          <a:p>
            <a:endParaRPr lang="en-US" dirty="0"/>
          </a:p>
          <a:p>
            <a:pPr marL="360000" lvl="0" indent="-360000" algn="l" rtl="0">
              <a:lnSpc>
                <a:spcPct val="83333"/>
              </a:lnSpc>
              <a:spcBef>
                <a:spcPts val="0"/>
              </a:spcBef>
              <a:spcAft>
                <a:spcPts val="0"/>
              </a:spcAft>
              <a:buClr>
                <a:schemeClr val="dk1"/>
              </a:buClr>
              <a:buSzPts val="2400"/>
              <a:buChar char="•"/>
            </a:pPr>
            <a:r>
              <a:rPr lang="en-US" sz="1200" dirty="0"/>
              <a:t>Automated </a:t>
            </a:r>
            <a:r>
              <a:rPr lang="en-US" sz="1200" dirty="0" err="1"/>
              <a:t>OntoUML</a:t>
            </a:r>
            <a:r>
              <a:rPr lang="en-US" sz="1200" dirty="0"/>
              <a:t>-to-Java transformation which preserves semantics</a:t>
            </a:r>
            <a:endParaRPr lang="en-US" dirty="0"/>
          </a:p>
          <a:p>
            <a:pPr marL="360000" lvl="0" indent="-360000" algn="l" rtl="0">
              <a:lnSpc>
                <a:spcPct val="150000"/>
              </a:lnSpc>
              <a:spcBef>
                <a:spcPts val="0"/>
              </a:spcBef>
              <a:spcAft>
                <a:spcPts val="0"/>
              </a:spcAft>
              <a:buClr>
                <a:schemeClr val="dk1"/>
              </a:buClr>
              <a:buSzPts val="2400"/>
              <a:buChar char="•"/>
            </a:pPr>
            <a:r>
              <a:rPr lang="en-US" sz="1200" dirty="0"/>
              <a:t>Compatible with existing </a:t>
            </a:r>
            <a:r>
              <a:rPr lang="en-US" sz="1200" dirty="0" err="1"/>
              <a:t>OntoUML</a:t>
            </a:r>
            <a:r>
              <a:rPr lang="en-US" sz="1200" dirty="0"/>
              <a:t> tools </a:t>
            </a:r>
            <a:endParaRPr lang="en-US" dirty="0"/>
          </a:p>
          <a:p>
            <a:pPr marL="360000" lvl="0" indent="-360000" algn="l" rtl="0">
              <a:lnSpc>
                <a:spcPct val="150000"/>
              </a:lnSpc>
              <a:spcBef>
                <a:spcPts val="0"/>
              </a:spcBef>
              <a:spcAft>
                <a:spcPts val="0"/>
              </a:spcAft>
              <a:buClr>
                <a:schemeClr val="dk1"/>
              </a:buClr>
              <a:buSzPts val="2400"/>
              <a:buChar char="•"/>
            </a:pPr>
            <a:r>
              <a:rPr lang="en-US" sz="1200" dirty="0"/>
              <a:t>Implement using EMF </a:t>
            </a:r>
            <a:endParaRPr lang="en-US" dirty="0"/>
          </a:p>
          <a:p>
            <a:pPr marL="360000" lvl="0" indent="-360000" algn="l" rtl="0">
              <a:lnSpc>
                <a:spcPct val="150000"/>
              </a:lnSpc>
              <a:spcBef>
                <a:spcPts val="0"/>
              </a:spcBef>
              <a:spcAft>
                <a:spcPts val="0"/>
              </a:spcAft>
              <a:buClr>
                <a:schemeClr val="dk1"/>
              </a:buClr>
              <a:buSzPts val="2400"/>
              <a:buChar char="•"/>
            </a:pPr>
            <a:r>
              <a:rPr lang="en-US" sz="1200" dirty="0"/>
              <a:t>First focus on Java, but also keep in mind generation of other programming languages</a:t>
            </a:r>
            <a:endParaRPr lang="en-US" dirty="0"/>
          </a:p>
          <a:p>
            <a:pPr marL="360000" lvl="0" indent="-207600" algn="l" rtl="0">
              <a:lnSpc>
                <a:spcPct val="150000"/>
              </a:lnSpc>
              <a:spcBef>
                <a:spcPts val="0"/>
              </a:spcBef>
              <a:spcAft>
                <a:spcPts val="0"/>
              </a:spcAft>
              <a:buClr>
                <a:schemeClr val="dk1"/>
              </a:buClr>
              <a:buSzPts val="2400"/>
              <a:buNone/>
            </a:pPr>
            <a:endParaRPr lang="en-US" sz="1200" dirty="0"/>
          </a:p>
          <a:p>
            <a:r>
              <a:rPr lang="en-US" dirty="0"/>
              <a:t>Treatment validation</a:t>
            </a:r>
          </a:p>
          <a:p>
            <a:r>
              <a:rPr lang="en-US" dirty="0"/>
              <a:t>Full transformation example </a:t>
            </a:r>
          </a:p>
          <a:p>
            <a:r>
              <a:rPr lang="en-US" dirty="0"/>
              <a:t>Transformation of </a:t>
            </a:r>
            <a:r>
              <a:rPr lang="en-US" dirty="0" err="1"/>
              <a:t>OntoUML</a:t>
            </a:r>
            <a:r>
              <a:rPr lang="en-US" dirty="0"/>
              <a:t> models from the catalogue </a:t>
            </a:r>
          </a:p>
          <a:p>
            <a:r>
              <a:rPr lang="en-US" dirty="0"/>
              <a:t>Manual validation</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B355059-AF75-57CB-17E3-6939953464B7}"/>
              </a:ext>
            </a:extLst>
          </p:cNvPr>
          <p:cNvSpPr>
            <a:spLocks noGrp="1"/>
          </p:cNvSpPr>
          <p:nvPr>
            <p:ph type="sldNum" sz="quarter" idx="5"/>
          </p:nvPr>
        </p:nvSpPr>
        <p:spPr/>
        <p:txBody>
          <a:bodyPr/>
          <a:lstStyle/>
          <a:p>
            <a:fld id="{A2724262-D47C-D444-8DFB-457E9BF504E8}" type="slidenum">
              <a:rPr lang="en-US" smtClean="0"/>
              <a:t>8</a:t>
            </a:fld>
            <a:endParaRPr lang="en-US"/>
          </a:p>
        </p:txBody>
      </p:sp>
    </p:spTree>
    <p:extLst>
      <p:ext uri="{BB962C8B-B14F-4D97-AF65-F5344CB8AC3E}">
        <p14:creationId xmlns:p14="http://schemas.microsoft.com/office/powerpoint/2010/main" val="142933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B5A1-4BD6-979E-E585-2D2683A3B5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AE754-C8AD-A7CB-D520-EA3D96EC5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C3C9A-3246-D20C-00A3-4B9C27D803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Model-Drive Software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Ontology-Driven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Research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Transformation pipeline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Ecore</a:t>
            </a:r>
            <a:r>
              <a:rPr lang="en-US" dirty="0"/>
              <a:t> metamodel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JSON reader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OntoUML</a:t>
            </a:r>
            <a:r>
              <a:rPr lang="en-US" dirty="0"/>
              <a:t> to UML mappings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1: </a:t>
            </a:r>
            <a:r>
              <a:rPr lang="en-US" dirty="0" err="1"/>
              <a:t>OntoUML</a:t>
            </a:r>
            <a:r>
              <a:rPr lang="en-US" dirty="0"/>
              <a:t> to UML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Transformations 2: Java code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6FD6ABC-2E9E-9085-3347-003E2F86C53F}"/>
              </a:ext>
            </a:extLst>
          </p:cNvPr>
          <p:cNvSpPr>
            <a:spLocks noGrp="1"/>
          </p:cNvSpPr>
          <p:nvPr>
            <p:ph type="sldNum" sz="quarter" idx="5"/>
          </p:nvPr>
        </p:nvSpPr>
        <p:spPr/>
        <p:txBody>
          <a:bodyPr/>
          <a:lstStyle/>
          <a:p>
            <a:fld id="{A2724262-D47C-D444-8DFB-457E9BF504E8}" type="slidenum">
              <a:rPr lang="en-US" smtClean="0"/>
              <a:t>9</a:t>
            </a:fld>
            <a:endParaRPr lang="en-US"/>
          </a:p>
        </p:txBody>
      </p:sp>
    </p:spTree>
    <p:extLst>
      <p:ext uri="{BB962C8B-B14F-4D97-AF65-F5344CB8AC3E}">
        <p14:creationId xmlns:p14="http://schemas.microsoft.com/office/powerpoint/2010/main" val="397824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B16BE-C168-F0BB-E21D-60FA6ABFA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17328-943B-7583-8460-72DAE98AC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4E423-06E7-EE09-EAB2-6E0D6005CC92}"/>
              </a:ext>
            </a:extLst>
          </p:cNvPr>
          <p:cNvSpPr>
            <a:spLocks noGrp="1"/>
          </p:cNvSpPr>
          <p:nvPr>
            <p:ph type="body" idx="1"/>
          </p:nvPr>
        </p:nvSpPr>
        <p:spPr/>
        <p:txBody>
          <a:bodyPr/>
          <a:lstStyle/>
          <a:p>
            <a:r>
              <a:rPr lang="en-US" dirty="0" err="1"/>
              <a:t>OntoUML</a:t>
            </a:r>
            <a:r>
              <a:rPr lang="en-US" dirty="0"/>
              <a:t> JSON reader: from VP plugin</a:t>
            </a:r>
          </a:p>
          <a:p>
            <a:r>
              <a:rPr lang="en-US" dirty="0" err="1"/>
              <a:t>OntoUML</a:t>
            </a:r>
            <a:r>
              <a:rPr lang="en-US" dirty="0"/>
              <a:t> </a:t>
            </a:r>
            <a:r>
              <a:rPr lang="en-US" dirty="0" err="1"/>
              <a:t>Ecore</a:t>
            </a:r>
            <a:r>
              <a:rPr lang="en-US" dirty="0"/>
              <a:t> metamodel</a:t>
            </a:r>
          </a:p>
          <a:p>
            <a:r>
              <a:rPr lang="nl-NL" dirty="0" err="1"/>
              <a:t>OntoUML</a:t>
            </a:r>
            <a:r>
              <a:rPr lang="nl-NL" dirty="0"/>
              <a:t> </a:t>
            </a:r>
            <a:r>
              <a:rPr lang="nl-NL" dirty="0">
                <a:sym typeface="Wingdings" panose="05000000000000000000" pitchFamily="2" charset="2"/>
              </a:rPr>
              <a:t> UML</a:t>
            </a:r>
          </a:p>
          <a:p>
            <a:r>
              <a:rPr lang="nl-NL" dirty="0" err="1">
                <a:sym typeface="Wingdings" panose="05000000000000000000" pitchFamily="2" charset="2"/>
              </a:rPr>
              <a:t>Mappings</a:t>
            </a:r>
            <a:endParaRPr lang="nl-NL" dirty="0">
              <a:sym typeface="Wingdings" panose="05000000000000000000" pitchFamily="2" charset="2"/>
            </a:endParaRPr>
          </a:p>
          <a:p>
            <a:r>
              <a:rPr lang="nl-NL" dirty="0">
                <a:sym typeface="Wingdings" panose="05000000000000000000" pitchFamily="2" charset="2"/>
              </a:rPr>
              <a:t>ATL </a:t>
            </a:r>
            <a:r>
              <a:rPr lang="nl-NL" dirty="0" err="1">
                <a:sym typeface="Wingdings" panose="05000000000000000000" pitchFamily="2" charset="2"/>
              </a:rPr>
              <a:t>transformations</a:t>
            </a:r>
            <a:endParaRPr lang="nl-NL" dirty="0">
              <a:sym typeface="Wingdings" panose="05000000000000000000" pitchFamily="2" charset="2"/>
            </a:endParaRPr>
          </a:p>
          <a:p>
            <a:r>
              <a:rPr lang="nl-NL" dirty="0"/>
              <a:t>Java code </a:t>
            </a:r>
            <a:r>
              <a:rPr lang="nl-NL" dirty="0" err="1"/>
              <a:t>transformation</a:t>
            </a:r>
            <a:endParaRPr lang="nl-NL" dirty="0"/>
          </a:p>
        </p:txBody>
      </p:sp>
      <p:sp>
        <p:nvSpPr>
          <p:cNvPr id="4" name="Slide Number Placeholder 3">
            <a:extLst>
              <a:ext uri="{FF2B5EF4-FFF2-40B4-BE49-F238E27FC236}">
                <a16:creationId xmlns:a16="http://schemas.microsoft.com/office/drawing/2014/main" id="{055A14FA-4B30-4770-60A1-ACA0EC355F46}"/>
              </a:ext>
            </a:extLst>
          </p:cNvPr>
          <p:cNvSpPr>
            <a:spLocks noGrp="1"/>
          </p:cNvSpPr>
          <p:nvPr>
            <p:ph type="sldNum" sz="quarter" idx="5"/>
          </p:nvPr>
        </p:nvSpPr>
        <p:spPr/>
        <p:txBody>
          <a:bodyPr/>
          <a:lstStyle/>
          <a:p>
            <a:fld id="{A2724262-D47C-D444-8DFB-457E9BF504E8}" type="slidenum">
              <a:rPr lang="en-US" smtClean="0"/>
              <a:t>10</a:t>
            </a:fld>
            <a:endParaRPr lang="en-US"/>
          </a:p>
        </p:txBody>
      </p:sp>
    </p:spTree>
    <p:extLst>
      <p:ext uri="{BB962C8B-B14F-4D97-AF65-F5344CB8AC3E}">
        <p14:creationId xmlns:p14="http://schemas.microsoft.com/office/powerpoint/2010/main" val="537571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ink">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E75471C-02C9-9145-8C0F-DCA7171A280A}"/>
              </a:ext>
            </a:extLst>
          </p:cNvPr>
          <p:cNvSpPr>
            <a:spLocks noGrp="1"/>
          </p:cNvSpPr>
          <p:nvPr>
            <p:ph type="dt" sz="half" idx="10"/>
          </p:nvPr>
        </p:nvSpPr>
        <p:spPr>
          <a:xfrm>
            <a:off x="291547" y="6356350"/>
            <a:ext cx="3361196" cy="365125"/>
          </a:xfrm>
        </p:spPr>
        <p:txBody>
          <a:bodyPr/>
          <a:lstStyle>
            <a:lvl1pPr>
              <a:defRPr cap="all" baseline="0">
                <a:latin typeface="Arial" panose="020B0604020202020204" pitchFamily="34" charset="0"/>
              </a:defRPr>
            </a:lvl1pPr>
          </a:lstStyle>
          <a:p>
            <a:fld id="{CC0F2CC9-25C2-CE4E-A417-E98E0B92A8DB}" type="datetime1">
              <a:rPr lang="en-GB" smtClean="0"/>
              <a:t>09/09/2025</a:t>
            </a:fld>
            <a:endParaRPr lang="en-US" dirty="0"/>
          </a:p>
        </p:txBody>
      </p:sp>
      <p:sp>
        <p:nvSpPr>
          <p:cNvPr id="9" name="Footer Placeholder 8">
            <a:extLst>
              <a:ext uri="{FF2B5EF4-FFF2-40B4-BE49-F238E27FC236}">
                <a16:creationId xmlns:a16="http://schemas.microsoft.com/office/drawing/2014/main" id="{CB692917-398F-D34C-A817-2150667F5369}"/>
              </a:ext>
            </a:extLst>
          </p:cNvPr>
          <p:cNvSpPr>
            <a:spLocks noGrp="1"/>
          </p:cNvSpPr>
          <p:nvPr>
            <p:ph type="ftr" sz="quarter" idx="11"/>
          </p:nvPr>
        </p:nvSpPr>
        <p:spPr>
          <a:xfrm>
            <a:off x="3877961" y="6356350"/>
            <a:ext cx="7207551" cy="365125"/>
          </a:xfrm>
        </p:spPr>
        <p:txBody>
          <a:bodyPr/>
          <a:lstStyle>
            <a:lvl1pPr algn="l">
              <a:defRPr cap="all" baseline="0">
                <a:latin typeface="Arial" panose="020B0604020202020204" pitchFamily="34" charset="0"/>
              </a:defRPr>
            </a:lvl1pPr>
          </a:lstStyle>
          <a:p>
            <a:r>
              <a:rPr lang="en-US"/>
              <a:t>Lecture 0: Introduction</a:t>
            </a:r>
            <a:endParaRPr lang="en-US" dirty="0"/>
          </a:p>
        </p:txBody>
      </p:sp>
      <p:sp>
        <p:nvSpPr>
          <p:cNvPr id="10" name="Slide Number Placeholder 9">
            <a:extLst>
              <a:ext uri="{FF2B5EF4-FFF2-40B4-BE49-F238E27FC236}">
                <a16:creationId xmlns:a16="http://schemas.microsoft.com/office/drawing/2014/main" id="{DEBF3654-DD81-DB45-9602-B09B3CF80270}"/>
              </a:ext>
            </a:extLst>
          </p:cNvPr>
          <p:cNvSpPr>
            <a:spLocks noGrp="1"/>
          </p:cNvSpPr>
          <p:nvPr>
            <p:ph type="sldNum" sz="quarter" idx="12"/>
          </p:nvPr>
        </p:nvSpPr>
        <p:spPr>
          <a:xfrm>
            <a:off x="11310730" y="6356350"/>
            <a:ext cx="609600" cy="365125"/>
          </a:xfrm>
        </p:spPr>
        <p:txBody>
          <a:bodyPr/>
          <a:lstStyle>
            <a:lvl1pPr>
              <a:defRPr cap="all" baseline="0">
                <a:latin typeface="Arial" panose="020B0604020202020204" pitchFamily="34" charset="0"/>
              </a:defRPr>
            </a:lvl1pPr>
          </a:lstStyle>
          <a:p>
            <a:fld id="{59D79D20-9926-6947-91A9-E826DAB4C488}" type="slidenum">
              <a:rPr lang="en-US" smtClean="0"/>
              <a:pPr/>
              <a:t>‹#›</a:t>
            </a:fld>
            <a:endParaRPr lang="en-US" dirty="0"/>
          </a:p>
        </p:txBody>
      </p:sp>
      <p:sp>
        <p:nvSpPr>
          <p:cNvPr id="11" name="Title 10">
            <a:extLst>
              <a:ext uri="{FF2B5EF4-FFF2-40B4-BE49-F238E27FC236}">
                <a16:creationId xmlns:a16="http://schemas.microsoft.com/office/drawing/2014/main" id="{DA016B96-8B58-2D47-BB97-1861188CC4A9}"/>
              </a:ext>
            </a:extLst>
          </p:cNvPr>
          <p:cNvSpPr>
            <a:spLocks noGrp="1"/>
          </p:cNvSpPr>
          <p:nvPr>
            <p:ph type="title"/>
          </p:nvPr>
        </p:nvSpPr>
        <p:spPr>
          <a:xfrm>
            <a:off x="3877962" y="3956824"/>
            <a:ext cx="8042368" cy="656274"/>
          </a:xfrm>
          <a:prstGeom prst="rect">
            <a:avLst/>
          </a:prstGeom>
          <a:noFill/>
        </p:spPr>
        <p:txBody>
          <a:bodyPr/>
          <a:lstStyle>
            <a:lvl1pPr>
              <a:defRPr sz="3200" baseline="0">
                <a:solidFill>
                  <a:schemeClr val="accent3"/>
                </a:solidFill>
              </a:defRPr>
            </a:lvl1pPr>
          </a:lstStyle>
          <a:p>
            <a:r>
              <a:rPr lang="en-US" dirty="0"/>
              <a:t>Click to edit Master title style</a:t>
            </a:r>
          </a:p>
        </p:txBody>
      </p:sp>
      <p:sp>
        <p:nvSpPr>
          <p:cNvPr id="13" name="Text Placeholder 12">
            <a:extLst>
              <a:ext uri="{FF2B5EF4-FFF2-40B4-BE49-F238E27FC236}">
                <a16:creationId xmlns:a16="http://schemas.microsoft.com/office/drawing/2014/main" id="{6F27629C-F8CE-394C-AB77-2C70E78772B0}"/>
              </a:ext>
            </a:extLst>
          </p:cNvPr>
          <p:cNvSpPr>
            <a:spLocks noGrp="1"/>
          </p:cNvSpPr>
          <p:nvPr>
            <p:ph type="body" sz="quarter" idx="13" hasCustomPrompt="1"/>
          </p:nvPr>
        </p:nvSpPr>
        <p:spPr>
          <a:xfrm>
            <a:off x="3878262" y="4613098"/>
            <a:ext cx="8042067" cy="578732"/>
          </a:xfrm>
          <a:prstGeom prst="rect">
            <a:avLst/>
          </a:prstGeom>
        </p:spPr>
        <p:txBody>
          <a:bodyPr/>
          <a:lstStyle>
            <a:lvl1pPr marL="0" indent="0">
              <a:buNone/>
              <a:defRPr sz="1800" cap="all" baseline="0">
                <a:solidFill>
                  <a:schemeClr val="accent3"/>
                </a:solidFill>
                <a:latin typeface="Arial Narrow" panose="020B0606020202030204" pitchFamily="34" charset="0"/>
              </a:defRPr>
            </a:lvl1pPr>
          </a:lstStyle>
          <a:p>
            <a:pPr lvl="0"/>
            <a:r>
              <a:rPr lang="en-US" dirty="0"/>
              <a:t>Click to edit master subtitle style</a:t>
            </a:r>
          </a:p>
        </p:txBody>
      </p:sp>
      <p:sp>
        <p:nvSpPr>
          <p:cNvPr id="15" name="Text Placeholder 14">
            <a:extLst>
              <a:ext uri="{FF2B5EF4-FFF2-40B4-BE49-F238E27FC236}">
                <a16:creationId xmlns:a16="http://schemas.microsoft.com/office/drawing/2014/main" id="{65FCFFA0-98B2-F746-83EA-8DBDA6B7A7C9}"/>
              </a:ext>
            </a:extLst>
          </p:cNvPr>
          <p:cNvSpPr>
            <a:spLocks noGrp="1"/>
          </p:cNvSpPr>
          <p:nvPr>
            <p:ph type="body" sz="quarter" idx="14" hasCustomPrompt="1"/>
          </p:nvPr>
        </p:nvSpPr>
        <p:spPr>
          <a:xfrm>
            <a:off x="291547" y="347663"/>
            <a:ext cx="5145157" cy="477837"/>
          </a:xfrm>
          <a:prstGeom prst="rect">
            <a:avLst/>
          </a:prstGeom>
        </p:spPr>
        <p:txBody>
          <a:bodyPr/>
          <a:lstStyle>
            <a:lvl1pPr marL="0" indent="0">
              <a:buNone/>
              <a:defRPr sz="1400" b="1" i="0" cap="all" baseline="0">
                <a:solidFill>
                  <a:schemeClr val="bg1"/>
                </a:solidFill>
                <a:latin typeface="Arial Narrow" panose="020B0606020202030204" pitchFamily="34" charset="0"/>
              </a:defRPr>
            </a:lvl1pPr>
          </a:lstStyle>
          <a:p>
            <a:pPr lvl="0"/>
            <a:r>
              <a:rPr lang="en-US" dirty="0"/>
              <a:t>Faculty / department name</a:t>
            </a:r>
          </a:p>
        </p:txBody>
      </p:sp>
      <p:pic>
        <p:nvPicPr>
          <p:cNvPr id="18" name="Picture 17">
            <a:extLst>
              <a:ext uri="{FF2B5EF4-FFF2-40B4-BE49-F238E27FC236}">
                <a16:creationId xmlns:a16="http://schemas.microsoft.com/office/drawing/2014/main" id="{AB44F889-6CB5-BD43-B19A-F35F370828C7}"/>
              </a:ext>
            </a:extLst>
          </p:cNvPr>
          <p:cNvPicPr>
            <a:picLocks noChangeAspect="1"/>
          </p:cNvPicPr>
          <p:nvPr userDrawn="1"/>
        </p:nvPicPr>
        <p:blipFill>
          <a:blip r:embed="rId2"/>
          <a:stretch>
            <a:fillRect/>
          </a:stretch>
        </p:blipFill>
        <p:spPr>
          <a:xfrm rot="20241850">
            <a:off x="5966239" y="-3055937"/>
            <a:ext cx="7594600" cy="6807200"/>
          </a:xfrm>
          <a:prstGeom prst="rect">
            <a:avLst/>
          </a:prstGeom>
        </p:spPr>
      </p:pic>
    </p:spTree>
    <p:extLst>
      <p:ext uri="{BB962C8B-B14F-4D97-AF65-F5344CB8AC3E}">
        <p14:creationId xmlns:p14="http://schemas.microsoft.com/office/powerpoint/2010/main" val="274620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slide + logo own nam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93D4B685-9FED-F545-8AA3-7D67B884E2CE}"/>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a:t>
            </a:fld>
            <a:endParaRPr lang="en-US" dirty="0"/>
          </a:p>
        </p:txBody>
      </p:sp>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
        <p:nvSpPr>
          <p:cNvPr id="4" name="Text Placeholder 3">
            <a:extLst>
              <a:ext uri="{FF2B5EF4-FFF2-40B4-BE49-F238E27FC236}">
                <a16:creationId xmlns:a16="http://schemas.microsoft.com/office/drawing/2014/main" id="{B3D6F986-96E2-164C-A4A4-BCDB45FCEB84}"/>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5" name="Text Placeholder 3">
            <a:extLst>
              <a:ext uri="{FF2B5EF4-FFF2-40B4-BE49-F238E27FC236}">
                <a16:creationId xmlns:a16="http://schemas.microsoft.com/office/drawing/2014/main" id="{841E5C2C-50FF-634E-807B-2A6B4C766B88}"/>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6" name="Text Placeholder 3">
            <a:extLst>
              <a:ext uri="{FF2B5EF4-FFF2-40B4-BE49-F238E27FC236}">
                <a16:creationId xmlns:a16="http://schemas.microsoft.com/office/drawing/2014/main" id="{BAC4FDA1-EAD9-0143-BBE7-C3C2B96C90C1}"/>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Tree>
    <p:extLst>
      <p:ext uri="{BB962C8B-B14F-4D97-AF65-F5344CB8AC3E}">
        <p14:creationId xmlns:p14="http://schemas.microsoft.com/office/powerpoint/2010/main" val="91318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slide + logo own nam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BE39757D-25E3-9D4C-89B0-ABC83FC54690}"/>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sp>
        <p:nvSpPr>
          <p:cNvPr id="7" name="Text Placeholder 3">
            <a:extLst>
              <a:ext uri="{FF2B5EF4-FFF2-40B4-BE49-F238E27FC236}">
                <a16:creationId xmlns:a16="http://schemas.microsoft.com/office/drawing/2014/main" id="{CB421DEC-2CA7-C94A-833C-25A48605A751}"/>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1" name="Text Placeholder 3">
            <a:extLst>
              <a:ext uri="{FF2B5EF4-FFF2-40B4-BE49-F238E27FC236}">
                <a16:creationId xmlns:a16="http://schemas.microsoft.com/office/drawing/2014/main" id="{3847639B-FEE4-434B-885D-AB2ED1BE4E1D}"/>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B591F65F-2F42-D743-9B78-58BBBB59799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90372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slide + logo own nam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xfrm>
            <a:off x="313576" y="6144654"/>
            <a:ext cx="441770" cy="441813"/>
          </a:xfrm>
          <a:ln>
            <a:solidFill>
              <a:schemeClr val="accent6"/>
            </a:solidFill>
          </a:ln>
        </p:spPr>
        <p:txBody>
          <a:bodyPr/>
          <a:lstStyle/>
          <a:p>
            <a:fld id="{6586D83B-F5E2-6149-B7DD-0F6F1BA75908}" type="slidenum">
              <a:rPr lang="en-US" smtClean="0"/>
              <a:pPr/>
              <a:t>‹#›</a:t>
            </a:fld>
            <a:endParaRPr lang="en-US" dirty="0"/>
          </a:p>
        </p:txBody>
      </p:sp>
      <p:sp>
        <p:nvSpPr>
          <p:cNvPr id="7" name="Text Placeholder 3">
            <a:extLst>
              <a:ext uri="{FF2B5EF4-FFF2-40B4-BE49-F238E27FC236}">
                <a16:creationId xmlns:a16="http://schemas.microsoft.com/office/drawing/2014/main" id="{D381BDAF-9E21-554F-B1E0-988F5E0C4623}"/>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1" name="Text Placeholder 3">
            <a:extLst>
              <a:ext uri="{FF2B5EF4-FFF2-40B4-BE49-F238E27FC236}">
                <a16:creationId xmlns:a16="http://schemas.microsoft.com/office/drawing/2014/main" id="{A997D815-DD56-B94F-A323-DFB05DD20BDB}"/>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FD60B78A-3EB3-2E4C-A4F1-5262378EA03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8" name="Picture 7">
            <a:extLst>
              <a:ext uri="{FF2B5EF4-FFF2-40B4-BE49-F238E27FC236}">
                <a16:creationId xmlns:a16="http://schemas.microsoft.com/office/drawing/2014/main" id="{4D17A219-89BE-B349-BB47-80A70966D670}"/>
              </a:ext>
            </a:extLst>
          </p:cNvPr>
          <p:cNvPicPr>
            <a:picLocks noChangeAspect="1"/>
          </p:cNvPicPr>
          <p:nvPr userDrawn="1"/>
        </p:nvPicPr>
        <p:blipFill>
          <a:blip r:embed="rId2"/>
          <a:stretch>
            <a:fillRect/>
          </a:stretch>
        </p:blipFill>
        <p:spPr>
          <a:xfrm rot="20445414">
            <a:off x="6621964" y="-2960252"/>
            <a:ext cx="5006078" cy="6857999"/>
          </a:xfrm>
          <a:prstGeom prst="rect">
            <a:avLst/>
          </a:prstGeom>
        </p:spPr>
      </p:pic>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746069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slide + logo own nam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a:t>
            </a:fld>
            <a:endParaRPr lang="en-US" dirty="0"/>
          </a:p>
        </p:txBody>
      </p:sp>
      <p:sp>
        <p:nvSpPr>
          <p:cNvPr id="4" name="Text Placeholder 3">
            <a:extLst>
              <a:ext uri="{FF2B5EF4-FFF2-40B4-BE49-F238E27FC236}">
                <a16:creationId xmlns:a16="http://schemas.microsoft.com/office/drawing/2014/main" id="{B3D6F986-96E2-164C-A4A4-BCDB45FCEB84}"/>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5" name="Text Placeholder 3">
            <a:extLst>
              <a:ext uri="{FF2B5EF4-FFF2-40B4-BE49-F238E27FC236}">
                <a16:creationId xmlns:a16="http://schemas.microsoft.com/office/drawing/2014/main" id="{841E5C2C-50FF-634E-807B-2A6B4C766B88}"/>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6" name="Text Placeholder 3">
            <a:extLst>
              <a:ext uri="{FF2B5EF4-FFF2-40B4-BE49-F238E27FC236}">
                <a16:creationId xmlns:a16="http://schemas.microsoft.com/office/drawing/2014/main" id="{BAC4FDA1-EAD9-0143-BBE7-C3C2B96C90C1}"/>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10" name="Picture 9">
            <a:extLst>
              <a:ext uri="{FF2B5EF4-FFF2-40B4-BE49-F238E27FC236}">
                <a16:creationId xmlns:a16="http://schemas.microsoft.com/office/drawing/2014/main" id="{70F39A05-DD33-2447-9C8B-CCC34B471B0B}"/>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484739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slide + logo own nam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sp>
        <p:nvSpPr>
          <p:cNvPr id="7" name="Text Placeholder 3">
            <a:extLst>
              <a:ext uri="{FF2B5EF4-FFF2-40B4-BE49-F238E27FC236}">
                <a16:creationId xmlns:a16="http://schemas.microsoft.com/office/drawing/2014/main" id="{CB421DEC-2CA7-C94A-833C-25A48605A751}"/>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
        <p:nvSpPr>
          <p:cNvPr id="11" name="Text Placeholder 3">
            <a:extLst>
              <a:ext uri="{FF2B5EF4-FFF2-40B4-BE49-F238E27FC236}">
                <a16:creationId xmlns:a16="http://schemas.microsoft.com/office/drawing/2014/main" id="{3847639B-FEE4-434B-885D-AB2ED1BE4E1D}"/>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B591F65F-2F42-D743-9B78-58BBBB59799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13" name="Picture 12">
            <a:extLst>
              <a:ext uri="{FF2B5EF4-FFF2-40B4-BE49-F238E27FC236}">
                <a16:creationId xmlns:a16="http://schemas.microsoft.com/office/drawing/2014/main" id="{E41F51AA-B0FC-624F-B2A3-94744116F537}"/>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Tree>
    <p:extLst>
      <p:ext uri="{BB962C8B-B14F-4D97-AF65-F5344CB8AC3E}">
        <p14:creationId xmlns:p14="http://schemas.microsoft.com/office/powerpoint/2010/main" val="59252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slide + logo own nam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7" name="Text Placeholder 3">
            <a:extLst>
              <a:ext uri="{FF2B5EF4-FFF2-40B4-BE49-F238E27FC236}">
                <a16:creationId xmlns:a16="http://schemas.microsoft.com/office/drawing/2014/main" id="{D381BDAF-9E21-554F-B1E0-988F5E0C4623}"/>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1" name="Text Placeholder 3">
            <a:extLst>
              <a:ext uri="{FF2B5EF4-FFF2-40B4-BE49-F238E27FC236}">
                <a16:creationId xmlns:a16="http://schemas.microsoft.com/office/drawing/2014/main" id="{A997D815-DD56-B94F-A323-DFB05DD20BDB}"/>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FD60B78A-3EB3-2E4C-A4F1-5262378EA03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13" name="Picture 12">
            <a:extLst>
              <a:ext uri="{FF2B5EF4-FFF2-40B4-BE49-F238E27FC236}">
                <a16:creationId xmlns:a16="http://schemas.microsoft.com/office/drawing/2014/main" id="{A749489D-A1EF-D245-8C9C-0E9C8A6AA0AC}"/>
              </a:ext>
            </a:extLst>
          </p:cNvPr>
          <p:cNvPicPr>
            <a:picLocks noChangeAspect="1"/>
          </p:cNvPicPr>
          <p:nvPr userDrawn="1"/>
        </p:nvPicPr>
        <p:blipFill>
          <a:blip r:embed="rId2"/>
          <a:stretch>
            <a:fillRect/>
          </a:stretch>
        </p:blipFill>
        <p:spPr>
          <a:xfrm rot="20445414">
            <a:off x="6621964" y="-2960252"/>
            <a:ext cx="5006078" cy="6858000"/>
          </a:xfrm>
          <a:prstGeom prst="rect">
            <a:avLst/>
          </a:prstGeom>
        </p:spPr>
      </p:pic>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3253447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57979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83535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15917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28077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E75471C-02C9-9145-8C0F-DCA7171A280A}"/>
              </a:ext>
            </a:extLst>
          </p:cNvPr>
          <p:cNvSpPr>
            <a:spLocks noGrp="1"/>
          </p:cNvSpPr>
          <p:nvPr>
            <p:ph type="dt" sz="half" idx="10"/>
          </p:nvPr>
        </p:nvSpPr>
        <p:spPr>
          <a:xfrm>
            <a:off x="291547" y="6356350"/>
            <a:ext cx="3361196" cy="365125"/>
          </a:xfrm>
        </p:spPr>
        <p:txBody>
          <a:bodyPr/>
          <a:lstStyle>
            <a:lvl1pPr>
              <a:defRPr cap="all" baseline="0">
                <a:latin typeface="Arial" panose="020B0604020202020204" pitchFamily="34" charset="0"/>
              </a:defRPr>
            </a:lvl1pPr>
          </a:lstStyle>
          <a:p>
            <a:fld id="{74B34811-CC17-574B-9A02-375430F5E782}" type="datetime1">
              <a:rPr lang="en-GB" smtClean="0"/>
              <a:t>09/09/2025</a:t>
            </a:fld>
            <a:endParaRPr lang="en-US" dirty="0"/>
          </a:p>
        </p:txBody>
      </p:sp>
      <p:sp>
        <p:nvSpPr>
          <p:cNvPr id="9" name="Footer Placeholder 8">
            <a:extLst>
              <a:ext uri="{FF2B5EF4-FFF2-40B4-BE49-F238E27FC236}">
                <a16:creationId xmlns:a16="http://schemas.microsoft.com/office/drawing/2014/main" id="{CB692917-398F-D34C-A817-2150667F5369}"/>
              </a:ext>
            </a:extLst>
          </p:cNvPr>
          <p:cNvSpPr>
            <a:spLocks noGrp="1"/>
          </p:cNvSpPr>
          <p:nvPr>
            <p:ph type="ftr" sz="quarter" idx="11"/>
          </p:nvPr>
        </p:nvSpPr>
        <p:spPr>
          <a:xfrm>
            <a:off x="3877961" y="6356350"/>
            <a:ext cx="7207551" cy="365125"/>
          </a:xfrm>
        </p:spPr>
        <p:txBody>
          <a:bodyPr/>
          <a:lstStyle>
            <a:lvl1pPr algn="l">
              <a:defRPr cap="all" baseline="0">
                <a:latin typeface="Arial" panose="020B0604020202020204" pitchFamily="34" charset="0"/>
              </a:defRPr>
            </a:lvl1pPr>
          </a:lstStyle>
          <a:p>
            <a:r>
              <a:rPr lang="en-US"/>
              <a:t>Lecture 0: Introduction</a:t>
            </a:r>
            <a:endParaRPr lang="en-US" dirty="0"/>
          </a:p>
        </p:txBody>
      </p:sp>
      <p:sp>
        <p:nvSpPr>
          <p:cNvPr id="10" name="Slide Number Placeholder 9">
            <a:extLst>
              <a:ext uri="{FF2B5EF4-FFF2-40B4-BE49-F238E27FC236}">
                <a16:creationId xmlns:a16="http://schemas.microsoft.com/office/drawing/2014/main" id="{DEBF3654-DD81-DB45-9602-B09B3CF80270}"/>
              </a:ext>
            </a:extLst>
          </p:cNvPr>
          <p:cNvSpPr>
            <a:spLocks noGrp="1"/>
          </p:cNvSpPr>
          <p:nvPr>
            <p:ph type="sldNum" sz="quarter" idx="12"/>
          </p:nvPr>
        </p:nvSpPr>
        <p:spPr>
          <a:xfrm>
            <a:off x="11310730" y="6356350"/>
            <a:ext cx="609600" cy="365125"/>
          </a:xfrm>
        </p:spPr>
        <p:txBody>
          <a:bodyPr/>
          <a:lstStyle>
            <a:lvl1pPr>
              <a:defRPr cap="all" baseline="0">
                <a:latin typeface="Arial" panose="020B0604020202020204" pitchFamily="34" charset="0"/>
              </a:defRPr>
            </a:lvl1pPr>
          </a:lstStyle>
          <a:p>
            <a:fld id="{59D79D20-9926-6947-91A9-E826DAB4C488}" type="slidenum">
              <a:rPr lang="en-US" smtClean="0"/>
              <a:pPr/>
              <a:t>‹#›</a:t>
            </a:fld>
            <a:endParaRPr lang="en-US" dirty="0"/>
          </a:p>
        </p:txBody>
      </p:sp>
      <p:sp>
        <p:nvSpPr>
          <p:cNvPr id="11" name="Title 10">
            <a:extLst>
              <a:ext uri="{FF2B5EF4-FFF2-40B4-BE49-F238E27FC236}">
                <a16:creationId xmlns:a16="http://schemas.microsoft.com/office/drawing/2014/main" id="{DA016B96-8B58-2D47-BB97-1861188CC4A9}"/>
              </a:ext>
            </a:extLst>
          </p:cNvPr>
          <p:cNvSpPr>
            <a:spLocks noGrp="1"/>
          </p:cNvSpPr>
          <p:nvPr>
            <p:ph type="title"/>
          </p:nvPr>
        </p:nvSpPr>
        <p:spPr>
          <a:xfrm>
            <a:off x="3877962" y="3956824"/>
            <a:ext cx="8042368" cy="656274"/>
          </a:xfrm>
          <a:prstGeom prst="rect">
            <a:avLst/>
          </a:prstGeom>
          <a:noFill/>
        </p:spPr>
        <p:txBody>
          <a:bodyPr/>
          <a:lstStyle>
            <a:lvl1pPr>
              <a:defRPr sz="3200" baseline="0">
                <a:solidFill>
                  <a:srgbClr val="049DC4"/>
                </a:solidFill>
              </a:defRPr>
            </a:lvl1pPr>
          </a:lstStyle>
          <a:p>
            <a:r>
              <a:rPr lang="en-US" dirty="0"/>
              <a:t>Click to edit Master title style</a:t>
            </a:r>
          </a:p>
        </p:txBody>
      </p:sp>
      <p:sp>
        <p:nvSpPr>
          <p:cNvPr id="13" name="Text Placeholder 12">
            <a:extLst>
              <a:ext uri="{FF2B5EF4-FFF2-40B4-BE49-F238E27FC236}">
                <a16:creationId xmlns:a16="http://schemas.microsoft.com/office/drawing/2014/main" id="{6F27629C-F8CE-394C-AB77-2C70E78772B0}"/>
              </a:ext>
            </a:extLst>
          </p:cNvPr>
          <p:cNvSpPr>
            <a:spLocks noGrp="1"/>
          </p:cNvSpPr>
          <p:nvPr>
            <p:ph type="body" sz="quarter" idx="13" hasCustomPrompt="1"/>
          </p:nvPr>
        </p:nvSpPr>
        <p:spPr>
          <a:xfrm>
            <a:off x="3878262" y="4613098"/>
            <a:ext cx="8042067" cy="578732"/>
          </a:xfrm>
          <a:prstGeom prst="rect">
            <a:avLst/>
          </a:prstGeom>
        </p:spPr>
        <p:txBody>
          <a:bodyPr/>
          <a:lstStyle>
            <a:lvl1pPr marL="0" indent="0">
              <a:buNone/>
              <a:defRPr sz="1800" cap="all" baseline="0">
                <a:solidFill>
                  <a:srgbClr val="079CC5"/>
                </a:solidFill>
                <a:latin typeface="Arial Narrow" panose="020B0606020202030204" pitchFamily="34" charset="0"/>
              </a:defRPr>
            </a:lvl1pPr>
          </a:lstStyle>
          <a:p>
            <a:pPr lvl="0"/>
            <a:r>
              <a:rPr lang="en-US" dirty="0"/>
              <a:t>Click to edit master subtitle style</a:t>
            </a:r>
          </a:p>
        </p:txBody>
      </p:sp>
      <p:sp>
        <p:nvSpPr>
          <p:cNvPr id="15" name="Text Placeholder 14">
            <a:extLst>
              <a:ext uri="{FF2B5EF4-FFF2-40B4-BE49-F238E27FC236}">
                <a16:creationId xmlns:a16="http://schemas.microsoft.com/office/drawing/2014/main" id="{65FCFFA0-98B2-F746-83EA-8DBDA6B7A7C9}"/>
              </a:ext>
            </a:extLst>
          </p:cNvPr>
          <p:cNvSpPr>
            <a:spLocks noGrp="1"/>
          </p:cNvSpPr>
          <p:nvPr>
            <p:ph type="body" sz="quarter" idx="14" hasCustomPrompt="1"/>
          </p:nvPr>
        </p:nvSpPr>
        <p:spPr>
          <a:xfrm>
            <a:off x="291548" y="347663"/>
            <a:ext cx="7470914" cy="477837"/>
          </a:xfrm>
          <a:prstGeom prst="rect">
            <a:avLst/>
          </a:prstGeom>
        </p:spPr>
        <p:txBody>
          <a:bodyPr/>
          <a:lstStyle>
            <a:lvl1pPr marL="0" indent="0">
              <a:buNone/>
              <a:defRPr sz="1400" b="1" i="0" cap="all" baseline="0">
                <a:solidFill>
                  <a:schemeClr val="bg1"/>
                </a:solidFill>
                <a:latin typeface="Arial Narrow" panose="020B0606020202030204" pitchFamily="34" charset="0"/>
              </a:defRPr>
            </a:lvl1pPr>
          </a:lstStyle>
          <a:p>
            <a:pPr lvl="0"/>
            <a:r>
              <a:rPr lang="en-US" dirty="0"/>
              <a:t>Faculty / department name</a:t>
            </a:r>
          </a:p>
        </p:txBody>
      </p:sp>
      <p:pic>
        <p:nvPicPr>
          <p:cNvPr id="3" name="Picture 2">
            <a:extLst>
              <a:ext uri="{FF2B5EF4-FFF2-40B4-BE49-F238E27FC236}">
                <a16:creationId xmlns:a16="http://schemas.microsoft.com/office/drawing/2014/main" id="{AFD3B795-1F91-E045-91A7-ABD6E806B541}"/>
              </a:ext>
            </a:extLst>
          </p:cNvPr>
          <p:cNvPicPr>
            <a:picLocks noChangeAspect="1"/>
          </p:cNvPicPr>
          <p:nvPr userDrawn="1"/>
        </p:nvPicPr>
        <p:blipFill>
          <a:blip r:embed="rId2"/>
          <a:stretch>
            <a:fillRect/>
          </a:stretch>
        </p:blipFill>
        <p:spPr>
          <a:xfrm rot="19729498">
            <a:off x="8433352" y="-2286867"/>
            <a:ext cx="4191000" cy="6502400"/>
          </a:xfrm>
          <a:prstGeom prst="rect">
            <a:avLst/>
          </a:prstGeom>
        </p:spPr>
      </p:pic>
    </p:spTree>
    <p:extLst>
      <p:ext uri="{BB962C8B-B14F-4D97-AF65-F5344CB8AC3E}">
        <p14:creationId xmlns:p14="http://schemas.microsoft.com/office/powerpoint/2010/main" val="3735796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67673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26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P spid="1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62068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9299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64158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59911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111688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26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P spid="1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UT Table of Content 2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52746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UT Table of Content 3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86665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T Table of Content 4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418126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T Table of Content 5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45842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Gree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E75471C-02C9-9145-8C0F-DCA7171A280A}"/>
              </a:ext>
            </a:extLst>
          </p:cNvPr>
          <p:cNvSpPr>
            <a:spLocks noGrp="1"/>
          </p:cNvSpPr>
          <p:nvPr>
            <p:ph type="dt" sz="half" idx="10"/>
          </p:nvPr>
        </p:nvSpPr>
        <p:spPr>
          <a:xfrm>
            <a:off x="291547" y="6356350"/>
            <a:ext cx="3361196" cy="365125"/>
          </a:xfrm>
        </p:spPr>
        <p:txBody>
          <a:bodyPr/>
          <a:lstStyle>
            <a:lvl1pPr>
              <a:defRPr cap="all" baseline="0">
                <a:latin typeface="Arial" panose="020B0604020202020204" pitchFamily="34" charset="0"/>
              </a:defRPr>
            </a:lvl1pPr>
          </a:lstStyle>
          <a:p>
            <a:fld id="{A810CCA8-02C6-AC45-B171-2BB0C56523C6}" type="datetime1">
              <a:rPr lang="en-GB" smtClean="0"/>
              <a:t>09/09/2025</a:t>
            </a:fld>
            <a:endParaRPr lang="en-US" dirty="0"/>
          </a:p>
        </p:txBody>
      </p:sp>
      <p:sp>
        <p:nvSpPr>
          <p:cNvPr id="9" name="Footer Placeholder 8">
            <a:extLst>
              <a:ext uri="{FF2B5EF4-FFF2-40B4-BE49-F238E27FC236}">
                <a16:creationId xmlns:a16="http://schemas.microsoft.com/office/drawing/2014/main" id="{CB692917-398F-D34C-A817-2150667F5369}"/>
              </a:ext>
            </a:extLst>
          </p:cNvPr>
          <p:cNvSpPr>
            <a:spLocks noGrp="1"/>
          </p:cNvSpPr>
          <p:nvPr>
            <p:ph type="ftr" sz="quarter" idx="11"/>
          </p:nvPr>
        </p:nvSpPr>
        <p:spPr>
          <a:xfrm>
            <a:off x="3877961" y="6356350"/>
            <a:ext cx="7207551" cy="365125"/>
          </a:xfrm>
        </p:spPr>
        <p:txBody>
          <a:bodyPr/>
          <a:lstStyle>
            <a:lvl1pPr algn="l">
              <a:defRPr cap="all" baseline="0">
                <a:latin typeface="Arial" panose="020B0604020202020204" pitchFamily="34" charset="0"/>
              </a:defRPr>
            </a:lvl1pPr>
          </a:lstStyle>
          <a:p>
            <a:r>
              <a:rPr lang="en-US"/>
              <a:t>Lecture 0: Introduction</a:t>
            </a:r>
            <a:endParaRPr lang="en-US" dirty="0"/>
          </a:p>
        </p:txBody>
      </p:sp>
      <p:sp>
        <p:nvSpPr>
          <p:cNvPr id="10" name="Slide Number Placeholder 9">
            <a:extLst>
              <a:ext uri="{FF2B5EF4-FFF2-40B4-BE49-F238E27FC236}">
                <a16:creationId xmlns:a16="http://schemas.microsoft.com/office/drawing/2014/main" id="{DEBF3654-DD81-DB45-9602-B09B3CF80270}"/>
              </a:ext>
            </a:extLst>
          </p:cNvPr>
          <p:cNvSpPr>
            <a:spLocks noGrp="1"/>
          </p:cNvSpPr>
          <p:nvPr>
            <p:ph type="sldNum" sz="quarter" idx="12"/>
          </p:nvPr>
        </p:nvSpPr>
        <p:spPr>
          <a:xfrm>
            <a:off x="11310730" y="6356350"/>
            <a:ext cx="609600" cy="365125"/>
          </a:xfrm>
        </p:spPr>
        <p:txBody>
          <a:bodyPr/>
          <a:lstStyle>
            <a:lvl1pPr>
              <a:defRPr cap="all" baseline="0">
                <a:latin typeface="Arial" panose="020B0604020202020204" pitchFamily="34" charset="0"/>
              </a:defRPr>
            </a:lvl1pPr>
          </a:lstStyle>
          <a:p>
            <a:fld id="{59D79D20-9926-6947-91A9-E826DAB4C488}" type="slidenum">
              <a:rPr lang="en-US" smtClean="0"/>
              <a:pPr/>
              <a:t>‹#›</a:t>
            </a:fld>
            <a:endParaRPr lang="en-US" dirty="0"/>
          </a:p>
        </p:txBody>
      </p:sp>
      <p:sp>
        <p:nvSpPr>
          <p:cNvPr id="11" name="Title 10">
            <a:extLst>
              <a:ext uri="{FF2B5EF4-FFF2-40B4-BE49-F238E27FC236}">
                <a16:creationId xmlns:a16="http://schemas.microsoft.com/office/drawing/2014/main" id="{DA016B96-8B58-2D47-BB97-1861188CC4A9}"/>
              </a:ext>
            </a:extLst>
          </p:cNvPr>
          <p:cNvSpPr>
            <a:spLocks noGrp="1"/>
          </p:cNvSpPr>
          <p:nvPr>
            <p:ph type="title"/>
          </p:nvPr>
        </p:nvSpPr>
        <p:spPr>
          <a:xfrm>
            <a:off x="3877962" y="3956824"/>
            <a:ext cx="8042368" cy="656274"/>
          </a:xfrm>
          <a:prstGeom prst="rect">
            <a:avLst/>
          </a:prstGeom>
          <a:noFill/>
        </p:spPr>
        <p:txBody>
          <a:bodyPr/>
          <a:lstStyle>
            <a:lvl1pPr>
              <a:defRPr sz="3200" baseline="0">
                <a:solidFill>
                  <a:schemeClr val="accent6"/>
                </a:solidFill>
              </a:defRPr>
            </a:lvl1pPr>
          </a:lstStyle>
          <a:p>
            <a:r>
              <a:rPr lang="en-US" dirty="0"/>
              <a:t>Click to edit Master title style</a:t>
            </a:r>
          </a:p>
        </p:txBody>
      </p:sp>
      <p:sp>
        <p:nvSpPr>
          <p:cNvPr id="13" name="Text Placeholder 12">
            <a:extLst>
              <a:ext uri="{FF2B5EF4-FFF2-40B4-BE49-F238E27FC236}">
                <a16:creationId xmlns:a16="http://schemas.microsoft.com/office/drawing/2014/main" id="{6F27629C-F8CE-394C-AB77-2C70E78772B0}"/>
              </a:ext>
            </a:extLst>
          </p:cNvPr>
          <p:cNvSpPr>
            <a:spLocks noGrp="1"/>
          </p:cNvSpPr>
          <p:nvPr>
            <p:ph type="body" sz="quarter" idx="13" hasCustomPrompt="1"/>
          </p:nvPr>
        </p:nvSpPr>
        <p:spPr>
          <a:xfrm>
            <a:off x="3878262" y="4613098"/>
            <a:ext cx="8042067" cy="578732"/>
          </a:xfrm>
          <a:prstGeom prst="rect">
            <a:avLst/>
          </a:prstGeom>
        </p:spPr>
        <p:txBody>
          <a:bodyPr/>
          <a:lstStyle>
            <a:lvl1pPr marL="0" indent="0">
              <a:buNone/>
              <a:defRPr sz="1800" cap="all" baseline="0">
                <a:solidFill>
                  <a:schemeClr val="accent6"/>
                </a:solidFill>
                <a:latin typeface="Arial Narrow" panose="020B0606020202030204" pitchFamily="34" charset="0"/>
              </a:defRPr>
            </a:lvl1pPr>
          </a:lstStyle>
          <a:p>
            <a:pPr lvl="0"/>
            <a:r>
              <a:rPr lang="en-US" dirty="0"/>
              <a:t>Click to edit master subtitle style</a:t>
            </a:r>
          </a:p>
        </p:txBody>
      </p:sp>
      <p:sp>
        <p:nvSpPr>
          <p:cNvPr id="15" name="Text Placeholder 14">
            <a:extLst>
              <a:ext uri="{FF2B5EF4-FFF2-40B4-BE49-F238E27FC236}">
                <a16:creationId xmlns:a16="http://schemas.microsoft.com/office/drawing/2014/main" id="{65FCFFA0-98B2-F746-83EA-8DBDA6B7A7C9}"/>
              </a:ext>
            </a:extLst>
          </p:cNvPr>
          <p:cNvSpPr>
            <a:spLocks noGrp="1"/>
          </p:cNvSpPr>
          <p:nvPr>
            <p:ph type="body" sz="quarter" idx="14" hasCustomPrompt="1"/>
          </p:nvPr>
        </p:nvSpPr>
        <p:spPr>
          <a:xfrm>
            <a:off x="291547" y="347663"/>
            <a:ext cx="7500731" cy="477837"/>
          </a:xfrm>
          <a:prstGeom prst="rect">
            <a:avLst/>
          </a:prstGeom>
        </p:spPr>
        <p:txBody>
          <a:bodyPr/>
          <a:lstStyle>
            <a:lvl1pPr marL="0" indent="0">
              <a:buNone/>
              <a:defRPr sz="1400" b="1" i="0" cap="all" baseline="0">
                <a:solidFill>
                  <a:schemeClr val="bg1"/>
                </a:solidFill>
                <a:latin typeface="Arial Narrow" panose="020B0606020202030204" pitchFamily="34" charset="0"/>
              </a:defRPr>
            </a:lvl1pPr>
          </a:lstStyle>
          <a:p>
            <a:pPr lvl="0"/>
            <a:r>
              <a:rPr lang="en-US" dirty="0"/>
              <a:t>Faculty / department name</a:t>
            </a:r>
          </a:p>
        </p:txBody>
      </p:sp>
      <p:pic>
        <p:nvPicPr>
          <p:cNvPr id="3" name="Picture 2">
            <a:extLst>
              <a:ext uri="{FF2B5EF4-FFF2-40B4-BE49-F238E27FC236}">
                <a16:creationId xmlns:a16="http://schemas.microsoft.com/office/drawing/2014/main" id="{7BBE68D8-70A6-7246-8BE1-4483AA758C93}"/>
              </a:ext>
            </a:extLst>
          </p:cNvPr>
          <p:cNvPicPr>
            <a:picLocks noChangeAspect="1"/>
          </p:cNvPicPr>
          <p:nvPr userDrawn="1"/>
        </p:nvPicPr>
        <p:blipFill>
          <a:blip r:embed="rId2"/>
          <a:stretch>
            <a:fillRect/>
          </a:stretch>
        </p:blipFill>
        <p:spPr>
          <a:xfrm rot="20358674">
            <a:off x="7869330" y="-3081337"/>
            <a:ext cx="5006078" cy="6857999"/>
          </a:xfrm>
          <a:prstGeom prst="rect">
            <a:avLst/>
          </a:prstGeom>
        </p:spPr>
      </p:pic>
    </p:spTree>
    <p:extLst>
      <p:ext uri="{BB962C8B-B14F-4D97-AF65-F5344CB8AC3E}">
        <p14:creationId xmlns:p14="http://schemas.microsoft.com/office/powerpoint/2010/main" val="25882411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UT Table of Content 6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397702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6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26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26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P spid="14"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426105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73992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6399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6309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400212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26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P spid="14"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17401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73744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93809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1237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slid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93D4B685-9FED-F545-8AA3-7D67B884E2CE}"/>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a:t>
            </a:fld>
            <a:endParaRPr lang="en-US" dirty="0"/>
          </a:p>
        </p:txBody>
      </p:sp>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367315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236369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26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P spid="14"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UT Table of Content 2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85067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UT Table of Content 3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27630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UT Table of Content 4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5313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UT Table of Content 5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92895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UT Table of Content 6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429411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26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26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6" grpId="0" animBg="1"/>
      <p:bldP spid="1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Slide Pi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3"/>
          </a:solidFill>
        </p:spPr>
        <p:txBody>
          <a:bodyPr/>
          <a:lstStyle>
            <a:lvl1pPr marL="0" indent="0">
              <a:buNone/>
              <a:defRPr>
                <a:solidFill>
                  <a:schemeClr val="accent3"/>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679269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Blu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rgbClr val="469BC0"/>
          </a:solidFill>
        </p:spPr>
        <p:txBody>
          <a:bodyPr/>
          <a:lstStyle>
            <a:lvl1pPr marL="0" indent="0">
              <a:buNone/>
              <a:defRPr baseline="0">
                <a:solidFill>
                  <a:srgbClr val="469BC0"/>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27861099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Slide Gree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6"/>
          </a:solidFill>
        </p:spPr>
        <p:txBody>
          <a:bodyPr/>
          <a:lstStyle>
            <a:lvl1pPr marL="0" indent="0">
              <a:buNone/>
              <a:defRPr baseline="0">
                <a:solidFill>
                  <a:schemeClr val="accent6"/>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3445949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3F23-5EA4-4041-99C8-3ECD4DD1F8D7}"/>
              </a:ext>
            </a:extLst>
          </p:cNvPr>
          <p:cNvSpPr>
            <a:spLocks noGrp="1"/>
          </p:cNvSpPr>
          <p:nvPr>
            <p:ph type="title"/>
          </p:nvPr>
        </p:nvSpPr>
        <p:spPr>
          <a:xfrm>
            <a:off x="3906077" y="365125"/>
            <a:ext cx="7901609" cy="1325563"/>
          </a:xfrm>
          <a:prstGeom prst="rect">
            <a:avLst/>
          </a:prstGeom>
        </p:spPr>
        <p:txBody>
          <a:bodyPr/>
          <a:lstStyle>
            <a:lvl1pPr algn="l">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EAFB694-4AA3-E942-83A3-36D1E517058E}"/>
              </a:ext>
            </a:extLst>
          </p:cNvPr>
          <p:cNvSpPr>
            <a:spLocks noGrp="1"/>
          </p:cNvSpPr>
          <p:nvPr>
            <p:ph idx="1"/>
          </p:nvPr>
        </p:nvSpPr>
        <p:spPr>
          <a:xfrm>
            <a:off x="3906076" y="1825625"/>
            <a:ext cx="7901609" cy="3998705"/>
          </a:xfrm>
          <a:prstGeom prst="rect">
            <a:avLst/>
          </a:prstGeo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C98B343-CAD8-014A-B0EF-EC1881EC84DE}"/>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9" name="Picture Placeholder 8">
            <a:extLst>
              <a:ext uri="{FF2B5EF4-FFF2-40B4-BE49-F238E27FC236}">
                <a16:creationId xmlns:a16="http://schemas.microsoft.com/office/drawing/2014/main" id="{0F5F4286-FA17-2C44-826D-6C9B300F23C6}"/>
              </a:ext>
            </a:extLst>
          </p:cNvPr>
          <p:cNvSpPr>
            <a:spLocks noGrp="1"/>
          </p:cNvSpPr>
          <p:nvPr>
            <p:ph type="pic" sz="quarter" idx="11"/>
          </p:nvPr>
        </p:nvSpPr>
        <p:spPr>
          <a:xfrm>
            <a:off x="0" y="0"/>
            <a:ext cx="3746500" cy="6858000"/>
          </a:xfrm>
          <a:prstGeom prst="rect">
            <a:avLst/>
          </a:prstGeom>
        </p:spPr>
        <p:txBody>
          <a:bodyPr/>
          <a:lstStyle/>
          <a:p>
            <a:endParaRPr lang="en-US"/>
          </a:p>
        </p:txBody>
      </p:sp>
    </p:spTree>
    <p:extLst>
      <p:ext uri="{BB962C8B-B14F-4D97-AF65-F5344CB8AC3E}">
        <p14:creationId xmlns:p14="http://schemas.microsoft.com/office/powerpoint/2010/main" val="1827191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BE39757D-25E3-9D4C-89B0-ABC83FC54690}"/>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7155153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no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12781735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80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no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2526625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no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23970061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i="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DD9DF8-7021-F24D-9D64-422EE6E8E03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i="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CA6620-024F-F148-AF77-E48DFCE4A3A6}"/>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24983429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25255408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80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1402686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23204111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10515600" cy="823912"/>
          </a:xfrm>
          <a:prstGeom prst="rect">
            <a:avLst/>
          </a:prstGeom>
        </p:spPr>
        <p:txBody>
          <a:bodyPr anchor="b"/>
          <a:lstStyle>
            <a:lvl1pPr marL="0" indent="0">
              <a:buNone/>
              <a:defRPr sz="2400" b="1" i="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4"/>
            <a:ext cx="10515600" cy="33829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28567073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and Element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p:txBody>
          <a:bodyPr/>
          <a:lstStyle/>
          <a:p>
            <a:fld id="{6586D83B-F5E2-6149-B7DD-0F6F1BA75908}" type="slidenum">
              <a:rPr lang="en-US" smtClean="0"/>
              <a:pPr/>
              <a:t>‹#›</a:t>
            </a:fld>
            <a:endParaRPr lang="en-US" dirty="0"/>
          </a:p>
        </p:txBody>
      </p:sp>
      <p:pic>
        <p:nvPicPr>
          <p:cNvPr id="8" name="Picture 7">
            <a:extLst>
              <a:ext uri="{FF2B5EF4-FFF2-40B4-BE49-F238E27FC236}">
                <a16:creationId xmlns:a16="http://schemas.microsoft.com/office/drawing/2014/main" id="{29A8D731-8FA9-0E45-B31F-157BED3BC03A}"/>
              </a:ext>
            </a:extLst>
          </p:cNvPr>
          <p:cNvPicPr>
            <a:picLocks noChangeAspect="1"/>
          </p:cNvPicPr>
          <p:nvPr userDrawn="1"/>
        </p:nvPicPr>
        <p:blipFill>
          <a:blip r:embed="rId2"/>
          <a:stretch>
            <a:fillRect/>
          </a:stretch>
        </p:blipFill>
        <p:spPr>
          <a:xfrm>
            <a:off x="-4300882" y="1347304"/>
            <a:ext cx="7594600" cy="6807200"/>
          </a:xfrm>
          <a:prstGeom prst="rect">
            <a:avLst/>
          </a:prstGeom>
        </p:spPr>
      </p:pic>
    </p:spTree>
    <p:extLst>
      <p:ext uri="{BB962C8B-B14F-4D97-AF65-F5344CB8AC3E}">
        <p14:creationId xmlns:p14="http://schemas.microsoft.com/office/powerpoint/2010/main" val="42803444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and Elem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pic>
        <p:nvPicPr>
          <p:cNvPr id="5" name="Picture 4">
            <a:extLst>
              <a:ext uri="{FF2B5EF4-FFF2-40B4-BE49-F238E27FC236}">
                <a16:creationId xmlns:a16="http://schemas.microsoft.com/office/drawing/2014/main" id="{74B99673-6FF4-7541-A582-49C16510D44E}"/>
              </a:ext>
            </a:extLst>
          </p:cNvPr>
          <p:cNvPicPr>
            <a:picLocks noChangeAspect="1"/>
          </p:cNvPicPr>
          <p:nvPr userDrawn="1"/>
        </p:nvPicPr>
        <p:blipFill>
          <a:blip r:embed="rId2"/>
          <a:stretch>
            <a:fillRect/>
          </a:stretch>
        </p:blipFill>
        <p:spPr>
          <a:xfrm rot="12943939">
            <a:off x="-2927110" y="816278"/>
            <a:ext cx="5006078" cy="6858000"/>
          </a:xfrm>
          <a:prstGeom prst="rect">
            <a:avLst/>
          </a:prstGeom>
        </p:spPr>
      </p:pic>
    </p:spTree>
    <p:extLst>
      <p:ext uri="{BB962C8B-B14F-4D97-AF65-F5344CB8AC3E}">
        <p14:creationId xmlns:p14="http://schemas.microsoft.com/office/powerpoint/2010/main" val="385597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4D17A219-89BE-B349-BB47-80A70966D670}"/>
              </a:ext>
            </a:extLst>
          </p:cNvPr>
          <p:cNvPicPr>
            <a:picLocks noChangeAspect="1"/>
          </p:cNvPicPr>
          <p:nvPr userDrawn="1"/>
        </p:nvPicPr>
        <p:blipFill>
          <a:blip r:embed="rId2"/>
          <a:stretch>
            <a:fillRect/>
          </a:stretch>
        </p:blipFill>
        <p:spPr>
          <a:xfrm rot="20445414">
            <a:off x="6621964" y="-2960252"/>
            <a:ext cx="5006078" cy="6857999"/>
          </a:xfrm>
          <a:prstGeom prst="rect">
            <a:avLst/>
          </a:prstGeom>
        </p:spPr>
      </p:pic>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6477087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and Elemen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pic>
        <p:nvPicPr>
          <p:cNvPr id="4" name="Picture 3">
            <a:extLst>
              <a:ext uri="{FF2B5EF4-FFF2-40B4-BE49-F238E27FC236}">
                <a16:creationId xmlns:a16="http://schemas.microsoft.com/office/drawing/2014/main" id="{65594676-B8AB-AB45-A75E-D070975EC504}"/>
              </a:ext>
            </a:extLst>
          </p:cNvPr>
          <p:cNvPicPr>
            <a:picLocks noChangeAspect="1"/>
          </p:cNvPicPr>
          <p:nvPr userDrawn="1"/>
        </p:nvPicPr>
        <p:blipFill>
          <a:blip r:embed="rId2"/>
          <a:stretch>
            <a:fillRect/>
          </a:stretch>
        </p:blipFill>
        <p:spPr>
          <a:xfrm rot="20642428">
            <a:off x="-1883465" y="1131956"/>
            <a:ext cx="4191000" cy="6502400"/>
          </a:xfrm>
          <a:prstGeom prst="rect">
            <a:avLst/>
          </a:prstGeom>
        </p:spPr>
      </p:pic>
    </p:spTree>
    <p:extLst>
      <p:ext uri="{BB962C8B-B14F-4D97-AF65-F5344CB8AC3E}">
        <p14:creationId xmlns:p14="http://schemas.microsoft.com/office/powerpoint/2010/main" val="389380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i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41896987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Gree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18071071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Blu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16188854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8C9300FE-5153-C04C-8A76-946FDC7AA38A}" type="datetime1">
              <a:rPr lang="en-GB" altLang="en-US" smtClean="0"/>
              <a:t>09/09/2025</a:t>
            </a:fld>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Lecture 0: Introduction</a:t>
            </a: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0EE1EA54-7473-754D-8357-BE9D2DACE9CB}" type="slidenum">
              <a:rPr lang="en-GB" altLang="en-US"/>
              <a:pPr>
                <a:defRPr/>
              </a:pPr>
              <a:t>‹#›</a:t>
            </a:fld>
            <a:endParaRPr lang="en-GB" altLang="en-US"/>
          </a:p>
        </p:txBody>
      </p:sp>
    </p:spTree>
    <p:extLst>
      <p:ext uri="{BB962C8B-B14F-4D97-AF65-F5344CB8AC3E}">
        <p14:creationId xmlns:p14="http://schemas.microsoft.com/office/powerpoint/2010/main" val="12220446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Pi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3"/>
          </a:solidFill>
        </p:spPr>
        <p:txBody>
          <a:bodyPr/>
          <a:lstStyle>
            <a:lvl1pPr marL="0" indent="0">
              <a:buNone/>
              <a:defRPr>
                <a:solidFill>
                  <a:schemeClr val="accent3"/>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29292844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Slide Blu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rgbClr val="469BC0"/>
          </a:solidFill>
        </p:spPr>
        <p:txBody>
          <a:bodyPr/>
          <a:lstStyle>
            <a:lvl1pPr marL="0" indent="0">
              <a:buNone/>
              <a:defRPr baseline="0">
                <a:solidFill>
                  <a:srgbClr val="469BC0"/>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1899356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Slide Gree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6"/>
          </a:solidFill>
        </p:spPr>
        <p:txBody>
          <a:bodyPr/>
          <a:lstStyle>
            <a:lvl1pPr marL="0" indent="0">
              <a:buNone/>
              <a:defRPr baseline="0">
                <a:solidFill>
                  <a:schemeClr val="accent6"/>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26886987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3F23-5EA4-4041-99C8-3ECD4DD1F8D7}"/>
              </a:ext>
            </a:extLst>
          </p:cNvPr>
          <p:cNvSpPr>
            <a:spLocks noGrp="1"/>
          </p:cNvSpPr>
          <p:nvPr>
            <p:ph type="title"/>
          </p:nvPr>
        </p:nvSpPr>
        <p:spPr>
          <a:xfrm>
            <a:off x="3906077" y="365125"/>
            <a:ext cx="7901609" cy="1325563"/>
          </a:xfrm>
          <a:prstGeom prst="rect">
            <a:avLst/>
          </a:prstGeom>
        </p:spPr>
        <p:txBody>
          <a:bodyPr/>
          <a:lstStyle>
            <a:lvl1pPr algn="l">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EAFB694-4AA3-E942-83A3-36D1E517058E}"/>
              </a:ext>
            </a:extLst>
          </p:cNvPr>
          <p:cNvSpPr>
            <a:spLocks noGrp="1"/>
          </p:cNvSpPr>
          <p:nvPr>
            <p:ph idx="1"/>
          </p:nvPr>
        </p:nvSpPr>
        <p:spPr>
          <a:xfrm>
            <a:off x="3906076" y="1825625"/>
            <a:ext cx="7901609" cy="3998705"/>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C98B343-CAD8-014A-B0EF-EC1881EC84DE}"/>
              </a:ext>
            </a:extLst>
          </p:cNvPr>
          <p:cNvSpPr>
            <a:spLocks noGrp="1"/>
          </p:cNvSpPr>
          <p:nvPr>
            <p:ph type="sldNum" sz="quarter" idx="10"/>
          </p:nvPr>
        </p:nvSpPr>
        <p:spPr/>
        <p:txBody>
          <a:bodyPr/>
          <a:lstStyle/>
          <a:p>
            <a:fld id="{6586D83B-F5E2-6149-B7DD-0F6F1BA75908}" type="slidenum">
              <a:rPr lang="en-US" smtClean="0"/>
              <a:pPr/>
              <a:t>‹#›</a:t>
            </a:fld>
            <a:endParaRPr lang="en-US" dirty="0"/>
          </a:p>
        </p:txBody>
      </p:sp>
      <p:sp>
        <p:nvSpPr>
          <p:cNvPr id="9" name="Picture Placeholder 8">
            <a:extLst>
              <a:ext uri="{FF2B5EF4-FFF2-40B4-BE49-F238E27FC236}">
                <a16:creationId xmlns:a16="http://schemas.microsoft.com/office/drawing/2014/main" id="{0F5F4286-FA17-2C44-826D-6C9B300F23C6}"/>
              </a:ext>
            </a:extLst>
          </p:cNvPr>
          <p:cNvSpPr>
            <a:spLocks noGrp="1"/>
          </p:cNvSpPr>
          <p:nvPr>
            <p:ph type="pic" sz="quarter" idx="11"/>
          </p:nvPr>
        </p:nvSpPr>
        <p:spPr>
          <a:xfrm>
            <a:off x="0" y="0"/>
            <a:ext cx="3746500" cy="6858000"/>
          </a:xfrm>
          <a:prstGeom prst="rect">
            <a:avLst/>
          </a:prstGeom>
        </p:spPr>
        <p:txBody>
          <a:bodyPr/>
          <a:lstStyle/>
          <a:p>
            <a:endParaRPr lang="en-US"/>
          </a:p>
        </p:txBody>
      </p:sp>
    </p:spTree>
    <p:extLst>
      <p:ext uri="{BB962C8B-B14F-4D97-AF65-F5344CB8AC3E}">
        <p14:creationId xmlns:p14="http://schemas.microsoft.com/office/powerpoint/2010/main" val="10395155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154930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a:t>
            </a:fld>
            <a:endParaRPr lang="en-US" dirty="0"/>
          </a:p>
        </p:txBody>
      </p:sp>
      <p:pic>
        <p:nvPicPr>
          <p:cNvPr id="6" name="Picture 5">
            <a:extLst>
              <a:ext uri="{FF2B5EF4-FFF2-40B4-BE49-F238E27FC236}">
                <a16:creationId xmlns:a16="http://schemas.microsoft.com/office/drawing/2014/main" id="{A38A259F-F77C-CD45-ADDA-0D9422544EC6}"/>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3435048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7999"/>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8276210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13844721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i="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5"/>
            <a:ext cx="5157787" cy="3684588"/>
          </a:xfrm>
          <a:prstGeom prst="rect">
            <a:avLst/>
          </a:prstGeo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DD9DF8-7021-F24D-9D64-422EE6E8E03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i="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CA6620-024F-F148-AF77-E48DFCE4A3A6}"/>
              </a:ext>
            </a:extLst>
          </p:cNvPr>
          <p:cNvSpPr>
            <a:spLocks noGrp="1"/>
          </p:cNvSpPr>
          <p:nvPr>
            <p:ph sz="quarter" idx="4"/>
          </p:nvPr>
        </p:nvSpPr>
        <p:spPr>
          <a:xfrm>
            <a:off x="6172200" y="2505075"/>
            <a:ext cx="5183188" cy="3684588"/>
          </a:xfrm>
          <a:prstGeom prst="rect">
            <a:avLst/>
          </a:prstGeo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36575498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3824691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7999"/>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40730546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26462913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10515600" cy="823912"/>
          </a:xfrm>
          <a:prstGeom prst="rect">
            <a:avLst/>
          </a:prstGeom>
        </p:spPr>
        <p:txBody>
          <a:bodyPr anchor="b"/>
          <a:lstStyle>
            <a:lvl1pPr marL="0" indent="0">
              <a:buNone/>
              <a:defRPr sz="2400" b="1" i="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5"/>
            <a:ext cx="10515600" cy="3382977"/>
          </a:xfrm>
          <a:prstGeom prst="rect">
            <a:avLst/>
          </a:prstGeo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11712008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and Element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p:txBody>
          <a:bodyPr/>
          <a:lstStyle/>
          <a:p>
            <a:fld id="{6586D83B-F5E2-6149-B7DD-0F6F1BA75908}" type="slidenum">
              <a:rPr lang="en-US" smtClean="0"/>
              <a:pPr/>
              <a:t>‹#›</a:t>
            </a:fld>
            <a:endParaRPr lang="en-US" dirty="0"/>
          </a:p>
        </p:txBody>
      </p:sp>
      <p:pic>
        <p:nvPicPr>
          <p:cNvPr id="8" name="Picture 7">
            <a:extLst>
              <a:ext uri="{FF2B5EF4-FFF2-40B4-BE49-F238E27FC236}">
                <a16:creationId xmlns:a16="http://schemas.microsoft.com/office/drawing/2014/main" id="{29A8D731-8FA9-0E45-B31F-157BED3BC03A}"/>
              </a:ext>
            </a:extLst>
          </p:cNvPr>
          <p:cNvPicPr>
            <a:picLocks noChangeAspect="1"/>
          </p:cNvPicPr>
          <p:nvPr userDrawn="1"/>
        </p:nvPicPr>
        <p:blipFill>
          <a:blip r:embed="rId2"/>
          <a:stretch>
            <a:fillRect/>
          </a:stretch>
        </p:blipFill>
        <p:spPr>
          <a:xfrm>
            <a:off x="-4300882" y="1347304"/>
            <a:ext cx="7594600" cy="6807200"/>
          </a:xfrm>
          <a:prstGeom prst="rect">
            <a:avLst/>
          </a:prstGeom>
        </p:spPr>
      </p:pic>
    </p:spTree>
    <p:extLst>
      <p:ext uri="{BB962C8B-B14F-4D97-AF65-F5344CB8AC3E}">
        <p14:creationId xmlns:p14="http://schemas.microsoft.com/office/powerpoint/2010/main" val="23079709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and Elem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pic>
        <p:nvPicPr>
          <p:cNvPr id="5" name="Picture 4">
            <a:extLst>
              <a:ext uri="{FF2B5EF4-FFF2-40B4-BE49-F238E27FC236}">
                <a16:creationId xmlns:a16="http://schemas.microsoft.com/office/drawing/2014/main" id="{74B99673-6FF4-7541-A582-49C16510D44E}"/>
              </a:ext>
            </a:extLst>
          </p:cNvPr>
          <p:cNvPicPr>
            <a:picLocks noChangeAspect="1"/>
          </p:cNvPicPr>
          <p:nvPr userDrawn="1"/>
        </p:nvPicPr>
        <p:blipFill>
          <a:blip r:embed="rId2"/>
          <a:stretch>
            <a:fillRect/>
          </a:stretch>
        </p:blipFill>
        <p:spPr>
          <a:xfrm rot="12943939">
            <a:off x="-2927110" y="816278"/>
            <a:ext cx="5006078" cy="6857999"/>
          </a:xfrm>
          <a:prstGeom prst="rect">
            <a:avLst/>
          </a:prstGeom>
        </p:spPr>
      </p:pic>
    </p:spTree>
    <p:extLst>
      <p:ext uri="{BB962C8B-B14F-4D97-AF65-F5344CB8AC3E}">
        <p14:creationId xmlns:p14="http://schemas.microsoft.com/office/powerpoint/2010/main" val="14187062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and Elemen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pic>
        <p:nvPicPr>
          <p:cNvPr id="4" name="Picture 3">
            <a:extLst>
              <a:ext uri="{FF2B5EF4-FFF2-40B4-BE49-F238E27FC236}">
                <a16:creationId xmlns:a16="http://schemas.microsoft.com/office/drawing/2014/main" id="{65594676-B8AB-AB45-A75E-D070975EC504}"/>
              </a:ext>
            </a:extLst>
          </p:cNvPr>
          <p:cNvPicPr>
            <a:picLocks noChangeAspect="1"/>
          </p:cNvPicPr>
          <p:nvPr userDrawn="1"/>
        </p:nvPicPr>
        <p:blipFill>
          <a:blip r:embed="rId2"/>
          <a:stretch>
            <a:fillRect/>
          </a:stretch>
        </p:blipFill>
        <p:spPr>
          <a:xfrm rot="20642428">
            <a:off x="-1883465" y="1131956"/>
            <a:ext cx="4191000" cy="6502400"/>
          </a:xfrm>
          <a:prstGeom prst="rect">
            <a:avLst/>
          </a:prstGeom>
        </p:spPr>
      </p:pic>
    </p:spTree>
    <p:extLst>
      <p:ext uri="{BB962C8B-B14F-4D97-AF65-F5344CB8AC3E}">
        <p14:creationId xmlns:p14="http://schemas.microsoft.com/office/powerpoint/2010/main" val="218688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a:t>
            </a:fld>
            <a:endParaRPr lang="en-US" dirty="0"/>
          </a:p>
        </p:txBody>
      </p:sp>
      <p:pic>
        <p:nvPicPr>
          <p:cNvPr id="6" name="Picture 5">
            <a:extLst>
              <a:ext uri="{FF2B5EF4-FFF2-40B4-BE49-F238E27FC236}">
                <a16:creationId xmlns:a16="http://schemas.microsoft.com/office/drawing/2014/main" id="{B3A007E1-F11B-744B-B3D7-950234A31553}"/>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13617573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i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4239132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Gree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3011005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Blu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a:t>
            </a:fld>
            <a:endParaRPr lang="en-US" dirty="0"/>
          </a:p>
        </p:txBody>
      </p:sp>
    </p:spTree>
    <p:extLst>
      <p:ext uri="{BB962C8B-B14F-4D97-AF65-F5344CB8AC3E}">
        <p14:creationId xmlns:p14="http://schemas.microsoft.com/office/powerpoint/2010/main" val="1021863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slid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a:t>
            </a:fld>
            <a:endParaRPr lang="en-US" dirty="0"/>
          </a:p>
        </p:txBody>
      </p:sp>
      <p:pic>
        <p:nvPicPr>
          <p:cNvPr id="6" name="Picture 5">
            <a:extLst>
              <a:ext uri="{FF2B5EF4-FFF2-40B4-BE49-F238E27FC236}">
                <a16:creationId xmlns:a16="http://schemas.microsoft.com/office/drawing/2014/main" id="{A6FEDF2C-C0B6-1B4F-BB78-72D2EA116967}"/>
              </a:ext>
            </a:extLst>
          </p:cNvPr>
          <p:cNvPicPr>
            <a:picLocks noChangeAspect="1"/>
          </p:cNvPicPr>
          <p:nvPr userDrawn="1"/>
        </p:nvPicPr>
        <p:blipFill>
          <a:blip r:embed="rId2"/>
          <a:stretch>
            <a:fillRect/>
          </a:stretch>
        </p:blipFill>
        <p:spPr>
          <a:xfrm rot="20445414">
            <a:off x="6621964" y="-2960252"/>
            <a:ext cx="5006078" cy="6858000"/>
          </a:xfrm>
          <a:prstGeom prst="rect">
            <a:avLst/>
          </a:prstGeom>
        </p:spPr>
      </p:pic>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878024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6.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5.png"/><Relationship Id="rId2" Type="http://schemas.openxmlformats.org/officeDocument/2006/relationships/slideLayout" Target="../slideLayouts/slideLayout17.xml"/><Relationship Id="rId16" Type="http://schemas.openxmlformats.org/officeDocument/2006/relationships/theme" Target="../theme/theme6.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5.png"/><Relationship Id="rId2" Type="http://schemas.openxmlformats.org/officeDocument/2006/relationships/slideLayout" Target="../slideLayouts/slideLayout32.xml"/><Relationship Id="rId16"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image" Target="../media/image6.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theme" Target="../theme/theme8.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theme" Target="../theme/theme9.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18661" y="6356350"/>
            <a:ext cx="2365513" cy="365125"/>
          </a:xfrm>
          <a:prstGeom prst="rect">
            <a:avLst/>
          </a:prstGeom>
        </p:spPr>
        <p:txBody>
          <a:bodyPr vert="horz" lIns="91440" tIns="45720" rIns="91440" bIns="45720" rtlCol="0" anchor="ctr"/>
          <a:lstStyle>
            <a:lvl1pPr algn="l">
              <a:defRPr sz="1200" cap="all" baseline="0">
                <a:solidFill>
                  <a:schemeClr val="bg1"/>
                </a:solidFill>
                <a:latin typeface="Arial" panose="020B0604020202020204" pitchFamily="34" charset="0"/>
              </a:defRPr>
            </a:lvl1pPr>
          </a:lstStyle>
          <a:p>
            <a:fld id="{9B86714E-DA24-9547-B952-CEB53D3D64F3}" type="datetime1">
              <a:rPr lang="en-GB" smtClean="0"/>
              <a:t>09/09/2025</a:t>
            </a:fld>
            <a:endParaRPr lang="en-US" dirty="0"/>
          </a:p>
        </p:txBody>
      </p:sp>
      <p:sp>
        <p:nvSpPr>
          <p:cNvPr id="5" name="Footer Placeholder 4"/>
          <p:cNvSpPr>
            <a:spLocks noGrp="1"/>
          </p:cNvSpPr>
          <p:nvPr>
            <p:ph type="ftr" sz="quarter" idx="3"/>
          </p:nvPr>
        </p:nvSpPr>
        <p:spPr>
          <a:xfrm>
            <a:off x="4015409" y="6356350"/>
            <a:ext cx="6370982" cy="365125"/>
          </a:xfrm>
          <a:prstGeom prst="rect">
            <a:avLst/>
          </a:prstGeom>
        </p:spPr>
        <p:txBody>
          <a:bodyPr vert="horz" lIns="91440" tIns="45720" rIns="91440" bIns="45720" rtlCol="0" anchor="ctr"/>
          <a:lstStyle>
            <a:lvl1pPr algn="l">
              <a:defRPr sz="1200" cap="all" baseline="0">
                <a:solidFill>
                  <a:schemeClr val="bg1"/>
                </a:solidFill>
                <a:latin typeface="Arial" panose="020B0604020202020204" pitchFamily="34" charset="0"/>
              </a:defRPr>
            </a:lvl1pPr>
          </a:lstStyle>
          <a:p>
            <a:r>
              <a:rPr lang="en-US"/>
              <a:t>Lecture 0: Introduction</a:t>
            </a:r>
            <a:endParaRPr lang="en-US" dirty="0"/>
          </a:p>
        </p:txBody>
      </p:sp>
      <p:sp>
        <p:nvSpPr>
          <p:cNvPr id="6" name="Slide Number Placeholder 5"/>
          <p:cNvSpPr>
            <a:spLocks noGrp="1"/>
          </p:cNvSpPr>
          <p:nvPr>
            <p:ph type="sldNum" sz="quarter" idx="4"/>
          </p:nvPr>
        </p:nvSpPr>
        <p:spPr>
          <a:xfrm>
            <a:off x="11082130" y="6356350"/>
            <a:ext cx="844826" cy="365125"/>
          </a:xfrm>
          <a:prstGeom prst="rect">
            <a:avLst/>
          </a:prstGeom>
        </p:spPr>
        <p:txBody>
          <a:bodyPr vert="horz" lIns="91440" tIns="45720" rIns="91440" bIns="45720" rtlCol="0" anchor="ctr"/>
          <a:lstStyle>
            <a:lvl1pPr algn="r">
              <a:defRPr sz="1200" baseline="0">
                <a:solidFill>
                  <a:schemeClr val="bg1"/>
                </a:solidFill>
              </a:defRPr>
            </a:lvl1pPr>
          </a:lstStyle>
          <a:p>
            <a:fld id="{59D79D20-9926-6947-91A9-E826DAB4C488}" type="slidenum">
              <a:rPr lang="en-US" smtClean="0"/>
              <a:pPr/>
              <a:t>‹#›</a:t>
            </a:fld>
            <a:endParaRPr lang="en-US" dirty="0"/>
          </a:p>
        </p:txBody>
      </p:sp>
      <p:pic>
        <p:nvPicPr>
          <p:cNvPr id="8" name="Picture 7">
            <a:extLst>
              <a:ext uri="{FF2B5EF4-FFF2-40B4-BE49-F238E27FC236}">
                <a16:creationId xmlns:a16="http://schemas.microsoft.com/office/drawing/2014/main" id="{C2310C1B-65DB-2343-8AA3-FE42BB8807D3}"/>
              </a:ext>
            </a:extLst>
          </p:cNvPr>
          <p:cNvPicPr>
            <a:picLocks noChangeAspect="1"/>
          </p:cNvPicPr>
          <p:nvPr userDrawn="1"/>
        </p:nvPicPr>
        <p:blipFill>
          <a:blip r:embed="rId5"/>
          <a:stretch>
            <a:fillRect/>
          </a:stretch>
        </p:blipFill>
        <p:spPr>
          <a:xfrm>
            <a:off x="3332205" y="1500167"/>
            <a:ext cx="5527589" cy="2757393"/>
          </a:xfrm>
          <a:prstGeom prst="rect">
            <a:avLst/>
          </a:prstGeom>
        </p:spPr>
      </p:pic>
    </p:spTree>
    <p:extLst>
      <p:ext uri="{BB962C8B-B14F-4D97-AF65-F5344CB8AC3E}">
        <p14:creationId xmlns:p14="http://schemas.microsoft.com/office/powerpoint/2010/main" val="1436761222"/>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Lst>
  <p:hf hdr="0" ftr="0"/>
  <p:txStyles>
    <p:titleStyle>
      <a:lvl1pPr algn="l" defTabSz="914400" rtl="0" eaLnBrk="1" latinLnBrk="0" hangingPunct="1">
        <a:lnSpc>
          <a:spcPct val="90000"/>
        </a:lnSpc>
        <a:spcBef>
          <a:spcPct val="0"/>
        </a:spcBef>
        <a:buNone/>
        <a:defRPr sz="3600" b="1" i="0" kern="1200" cap="all" baseline="0">
          <a:solidFill>
            <a:schemeClr val="tx1"/>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47707" y="-3948719"/>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6"/>
          <a:stretch>
            <a:fillRect/>
          </a:stretch>
        </p:blipFill>
        <p:spPr>
          <a:xfrm>
            <a:off x="10322845" y="5951413"/>
            <a:ext cx="1660433" cy="828294"/>
          </a:xfrm>
          <a:prstGeom prst="rect">
            <a:avLst/>
          </a:prstGeom>
        </p:spPr>
      </p:pic>
    </p:spTree>
    <p:extLst>
      <p:ext uri="{BB962C8B-B14F-4D97-AF65-F5344CB8AC3E}">
        <p14:creationId xmlns:p14="http://schemas.microsoft.com/office/powerpoint/2010/main" val="1245512112"/>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A83C4E7C-85E8-C546-AFA4-9DEF64C257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38472" y="-3939482"/>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tx1"/>
          </a:solidFill>
          <a:ln w="50800">
            <a:solidFill>
              <a:schemeClr val="accent3"/>
            </a:solidFill>
          </a:ln>
        </p:spPr>
        <p:txBody>
          <a:bodyPr vert="horz" lIns="91440" tIns="45720" rIns="91440" bIns="45720" rtlCol="0" anchor="ctr">
            <a:noAutofit/>
          </a:bodyPr>
          <a:lstStyle>
            <a:lvl1pPr algn="ctr">
              <a:defRPr sz="1100" b="1" i="0" cap="all" baseline="0">
                <a:solidFill>
                  <a:schemeClr val="bg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a:t>
            </a:fld>
            <a:endParaRPr lang="en-US" dirty="0"/>
          </a:p>
        </p:txBody>
      </p:sp>
      <p:pic>
        <p:nvPicPr>
          <p:cNvPr id="7" name="Picture 6">
            <a:extLst>
              <a:ext uri="{FF2B5EF4-FFF2-40B4-BE49-F238E27FC236}">
                <a16:creationId xmlns:a16="http://schemas.microsoft.com/office/drawing/2014/main" id="{0DD38910-B416-8247-A854-5A62E31E7A76}"/>
              </a:ext>
            </a:extLst>
          </p:cNvPr>
          <p:cNvPicPr>
            <a:picLocks noChangeAspect="1"/>
          </p:cNvPicPr>
          <p:nvPr userDrawn="1"/>
        </p:nvPicPr>
        <p:blipFill>
          <a:blip r:embed="rId6"/>
          <a:stretch>
            <a:fillRect/>
          </a:stretch>
        </p:blipFill>
        <p:spPr>
          <a:xfrm>
            <a:off x="10322845" y="5951413"/>
            <a:ext cx="1660433" cy="828293"/>
          </a:xfrm>
          <a:prstGeom prst="rect">
            <a:avLst/>
          </a:prstGeom>
        </p:spPr>
      </p:pic>
    </p:spTree>
    <p:extLst>
      <p:ext uri="{BB962C8B-B14F-4D97-AF65-F5344CB8AC3E}">
        <p14:creationId xmlns:p14="http://schemas.microsoft.com/office/powerpoint/2010/main" val="1973259022"/>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47707" y="-3948719"/>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31357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6"/>
          <a:stretch>
            <a:fillRect/>
          </a:stretch>
        </p:blipFill>
        <p:spPr>
          <a:xfrm>
            <a:off x="884555" y="5951413"/>
            <a:ext cx="1660433" cy="828294"/>
          </a:xfrm>
          <a:prstGeom prst="rect">
            <a:avLst/>
          </a:prstGeom>
        </p:spPr>
      </p:pic>
      <p:cxnSp>
        <p:nvCxnSpPr>
          <p:cNvPr id="5" name="Straight Connector 4">
            <a:extLst>
              <a:ext uri="{FF2B5EF4-FFF2-40B4-BE49-F238E27FC236}">
                <a16:creationId xmlns:a16="http://schemas.microsoft.com/office/drawing/2014/main" id="{A72C1AB5-3A56-FC40-9039-7F559F192A9B}"/>
              </a:ext>
            </a:extLst>
          </p:cNvPr>
          <p:cNvCxnSpPr>
            <a:cxnSpLocks/>
          </p:cNvCxnSpPr>
          <p:nvPr userDrawn="1"/>
        </p:nvCxnSpPr>
        <p:spPr>
          <a:xfrm>
            <a:off x="2544988" y="6144654"/>
            <a:ext cx="0" cy="44181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0710629"/>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38472" y="-3939482"/>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31357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6"/>
          <a:stretch>
            <a:fillRect/>
          </a:stretch>
        </p:blipFill>
        <p:spPr>
          <a:xfrm>
            <a:off x="884555" y="5951413"/>
            <a:ext cx="1660433" cy="828293"/>
          </a:xfrm>
          <a:prstGeom prst="rect">
            <a:avLst/>
          </a:prstGeom>
        </p:spPr>
      </p:pic>
      <p:cxnSp>
        <p:nvCxnSpPr>
          <p:cNvPr id="5" name="Straight Connector 4">
            <a:extLst>
              <a:ext uri="{FF2B5EF4-FFF2-40B4-BE49-F238E27FC236}">
                <a16:creationId xmlns:a16="http://schemas.microsoft.com/office/drawing/2014/main" id="{A72C1AB5-3A56-FC40-9039-7F559F192A9B}"/>
              </a:ext>
            </a:extLst>
          </p:cNvPr>
          <p:cNvCxnSpPr>
            <a:cxnSpLocks/>
          </p:cNvCxnSpPr>
          <p:nvPr userDrawn="1"/>
        </p:nvCxnSpPr>
        <p:spPr>
          <a:xfrm>
            <a:off x="2544988" y="6144654"/>
            <a:ext cx="0" cy="441813"/>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4939598"/>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6982642">
            <a:off x="2747706" y="-3531276"/>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18"/>
          <a:stretch>
            <a:fillRect/>
          </a:stretch>
        </p:blipFill>
        <p:spPr>
          <a:xfrm>
            <a:off x="10322845" y="5951413"/>
            <a:ext cx="1660433" cy="828294"/>
          </a:xfrm>
          <a:prstGeom prst="rect">
            <a:avLst/>
          </a:prstGeom>
        </p:spPr>
      </p:pic>
      <p:sp>
        <p:nvSpPr>
          <p:cNvPr id="5" name="TextBox 4">
            <a:extLst>
              <a:ext uri="{FF2B5EF4-FFF2-40B4-BE49-F238E27FC236}">
                <a16:creationId xmlns:a16="http://schemas.microsoft.com/office/drawing/2014/main" id="{E95A558B-91BD-CD4E-869E-A90063D9ED3B}"/>
              </a:ext>
            </a:extLst>
          </p:cNvPr>
          <p:cNvSpPr txBox="1"/>
          <p:nvPr userDrawn="1"/>
        </p:nvSpPr>
        <p:spPr>
          <a:xfrm>
            <a:off x="674915" y="508706"/>
            <a:ext cx="10613572" cy="1015663"/>
          </a:xfrm>
          <a:prstGeom prst="rect">
            <a:avLst/>
          </a:prstGeom>
          <a:noFill/>
        </p:spPr>
        <p:txBody>
          <a:bodyPr wrap="square" rtlCol="0">
            <a:spAutoFit/>
          </a:bodyPr>
          <a:lstStyle/>
          <a:p>
            <a:r>
              <a:rPr lang="en-US" sz="6000" dirty="0">
                <a:solidFill>
                  <a:schemeClr val="tx1"/>
                </a:solidFill>
                <a:latin typeface="Arial Narrow" panose="020B0606020202030204" pitchFamily="34" charset="0"/>
              </a:rPr>
              <a:t>IN THIS PRESENTATION:</a:t>
            </a:r>
          </a:p>
        </p:txBody>
      </p:sp>
    </p:spTree>
    <p:extLst>
      <p:ext uri="{BB962C8B-B14F-4D97-AF65-F5344CB8AC3E}">
        <p14:creationId xmlns:p14="http://schemas.microsoft.com/office/powerpoint/2010/main" val="2144230243"/>
      </p:ext>
    </p:extLst>
  </p:cSld>
  <p:clrMap bg1="lt1" tx1="dk1" bg2="lt2" tx2="dk2" accent1="accent1" accent2="accent2" accent3="accent3" accent4="accent4" accent5="accent5" accent6="accent6" hlink="hlink" folHlink="folHlink"/>
  <p:sldLayoutIdLst>
    <p:sldLayoutId id="2147483997" r:id="rId1"/>
    <p:sldLayoutId id="2147483996" r:id="rId2"/>
    <p:sldLayoutId id="2147483941" r:id="rId3"/>
    <p:sldLayoutId id="2147483998" r:id="rId4"/>
    <p:sldLayoutId id="2147483999" r:id="rId5"/>
    <p:sldLayoutId id="2147484005" r:id="rId6"/>
    <p:sldLayoutId id="2147484006" r:id="rId7"/>
    <p:sldLayoutId id="2147484007" r:id="rId8"/>
    <p:sldLayoutId id="2147484008" r:id="rId9"/>
    <p:sldLayoutId id="2147484009" r:id="rId10"/>
    <p:sldLayoutId id="2147484000" r:id="rId11"/>
    <p:sldLayoutId id="2147484001" r:id="rId12"/>
    <p:sldLayoutId id="2147483943" r:id="rId13"/>
    <p:sldLayoutId id="2147484003" r:id="rId14"/>
    <p:sldLayoutId id="2147484004"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hf hdr="0" ftr="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6982642">
            <a:off x="2747706" y="-3531276"/>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a:t>
            </a:fld>
            <a:endParaRPr lang="en-US" dirty="0"/>
          </a:p>
        </p:txBody>
      </p:sp>
      <p:sp>
        <p:nvSpPr>
          <p:cNvPr id="5" name="TextBox 4">
            <a:extLst>
              <a:ext uri="{FF2B5EF4-FFF2-40B4-BE49-F238E27FC236}">
                <a16:creationId xmlns:a16="http://schemas.microsoft.com/office/drawing/2014/main" id="{E95A558B-91BD-CD4E-869E-A90063D9ED3B}"/>
              </a:ext>
            </a:extLst>
          </p:cNvPr>
          <p:cNvSpPr txBox="1"/>
          <p:nvPr userDrawn="1"/>
        </p:nvSpPr>
        <p:spPr>
          <a:xfrm>
            <a:off x="674915" y="508706"/>
            <a:ext cx="10613572" cy="1015663"/>
          </a:xfrm>
          <a:prstGeom prst="rect">
            <a:avLst/>
          </a:prstGeom>
          <a:noFill/>
        </p:spPr>
        <p:txBody>
          <a:bodyPr wrap="square" rtlCol="0">
            <a:spAutoFit/>
          </a:bodyPr>
          <a:lstStyle/>
          <a:p>
            <a:r>
              <a:rPr lang="en-US" sz="6000" dirty="0">
                <a:solidFill>
                  <a:schemeClr val="bg1"/>
                </a:solidFill>
                <a:latin typeface="Arial Narrow" panose="020B0606020202030204" pitchFamily="34" charset="0"/>
              </a:rPr>
              <a:t>IN THIS PRESENTATION:</a:t>
            </a:r>
          </a:p>
        </p:txBody>
      </p:sp>
      <p:pic>
        <p:nvPicPr>
          <p:cNvPr id="9" name="Picture 8">
            <a:extLst>
              <a:ext uri="{FF2B5EF4-FFF2-40B4-BE49-F238E27FC236}">
                <a16:creationId xmlns:a16="http://schemas.microsoft.com/office/drawing/2014/main" id="{6BF6086C-BC35-BD4D-81A5-01F0120211CF}"/>
              </a:ext>
            </a:extLst>
          </p:cNvPr>
          <p:cNvPicPr>
            <a:picLocks noChangeAspect="1"/>
          </p:cNvPicPr>
          <p:nvPr userDrawn="1"/>
        </p:nvPicPr>
        <p:blipFill>
          <a:blip r:embed="rId18"/>
          <a:stretch>
            <a:fillRect/>
          </a:stretch>
        </p:blipFill>
        <p:spPr>
          <a:xfrm>
            <a:off x="10322845" y="5951413"/>
            <a:ext cx="1660433" cy="828293"/>
          </a:xfrm>
          <a:prstGeom prst="rect">
            <a:avLst/>
          </a:prstGeom>
        </p:spPr>
      </p:pic>
    </p:spTree>
    <p:extLst>
      <p:ext uri="{BB962C8B-B14F-4D97-AF65-F5344CB8AC3E}">
        <p14:creationId xmlns:p14="http://schemas.microsoft.com/office/powerpoint/2010/main" val="1609554414"/>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hf hdr="0" ftr="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21"/>
          <a:stretch>
            <a:fillRect/>
          </a:stretch>
        </p:blipFill>
        <p:spPr>
          <a:xfrm>
            <a:off x="10322845" y="5951413"/>
            <a:ext cx="1660433" cy="828294"/>
          </a:xfrm>
          <a:prstGeom prst="rect">
            <a:avLst/>
          </a:prstGeom>
        </p:spPr>
      </p:pic>
    </p:spTree>
    <p:extLst>
      <p:ext uri="{BB962C8B-B14F-4D97-AF65-F5344CB8AC3E}">
        <p14:creationId xmlns:p14="http://schemas.microsoft.com/office/powerpoint/2010/main" val="1478501032"/>
      </p:ext>
    </p:extLst>
  </p:cSld>
  <p:clrMap bg1="lt1" tx1="dk1" bg2="lt2" tx2="dk2" accent1="accent1" accent2="accent2" accent3="accent3" accent4="accent4" accent5="accent5" accent6="accent6" hlink="hlink" folHlink="folHlink"/>
  <p:sldLayoutIdLst>
    <p:sldLayoutId id="2147483950" r:id="rId1"/>
    <p:sldLayoutId id="2147483962" r:id="rId2"/>
    <p:sldLayoutId id="2147483961" r:id="rId3"/>
    <p:sldLayoutId id="2147483951" r:id="rId4"/>
    <p:sldLayoutId id="2147483953" r:id="rId5"/>
    <p:sldLayoutId id="2147483963" r:id="rId6"/>
    <p:sldLayoutId id="2147483964" r:id="rId7"/>
    <p:sldLayoutId id="2147483954" r:id="rId8"/>
    <p:sldLayoutId id="2147484026" r:id="rId9"/>
    <p:sldLayoutId id="2147484027" r:id="rId10"/>
    <p:sldLayoutId id="2147484028" r:id="rId11"/>
    <p:sldLayoutId id="2147484029" r:id="rId12"/>
    <p:sldLayoutId id="2147483955" r:id="rId13"/>
    <p:sldLayoutId id="2147483966" r:id="rId14"/>
    <p:sldLayoutId id="2147483965" r:id="rId15"/>
    <p:sldLayoutId id="2147483956" r:id="rId16"/>
    <p:sldLayoutId id="2147483992" r:id="rId17"/>
    <p:sldLayoutId id="2147483993" r:id="rId18"/>
    <p:sldLayoutId id="2147484034" r:id="rId19"/>
  </p:sldLayoutIdLst>
  <p:hf hdr="0" ftr="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tx1"/>
          </a:solidFill>
          <a:ln w="50800">
            <a:solidFill>
              <a:schemeClr val="accent3"/>
            </a:solidFill>
          </a:ln>
        </p:spPr>
        <p:txBody>
          <a:bodyPr vert="horz" lIns="91440" tIns="45720" rIns="91440" bIns="45720" rtlCol="0" anchor="ctr">
            <a:noAutofit/>
          </a:bodyPr>
          <a:lstStyle>
            <a:lvl1pPr algn="ctr">
              <a:defRPr sz="1100" b="1" i="0" cap="all" baseline="0">
                <a:solidFill>
                  <a:schemeClr val="bg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20"/>
          <a:stretch>
            <a:fillRect/>
          </a:stretch>
        </p:blipFill>
        <p:spPr>
          <a:xfrm>
            <a:off x="10322845" y="5951413"/>
            <a:ext cx="1660433" cy="828293"/>
          </a:xfrm>
          <a:prstGeom prst="rect">
            <a:avLst/>
          </a:prstGeom>
        </p:spPr>
      </p:pic>
    </p:spTree>
    <p:extLst>
      <p:ext uri="{BB962C8B-B14F-4D97-AF65-F5344CB8AC3E}">
        <p14:creationId xmlns:p14="http://schemas.microsoft.com/office/powerpoint/2010/main" val="2917884433"/>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4030" r:id="rId9"/>
    <p:sldLayoutId id="2147484031" r:id="rId10"/>
    <p:sldLayoutId id="2147484032" r:id="rId11"/>
    <p:sldLayoutId id="2147484033" r:id="rId12"/>
    <p:sldLayoutId id="2147483976" r:id="rId13"/>
    <p:sldLayoutId id="2147483978" r:id="rId14"/>
    <p:sldLayoutId id="2147483977" r:id="rId15"/>
    <p:sldLayoutId id="2147483979" r:id="rId16"/>
    <p:sldLayoutId id="2147483994" r:id="rId17"/>
    <p:sldLayoutId id="2147483995" r:id="rId18"/>
  </p:sldLayoutIdLst>
  <p:hf hdr="0" ftr="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59.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9.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9.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9.xml"/><Relationship Id="rId4" Type="http://schemas.openxmlformats.org/officeDocument/2006/relationships/hyperlink" Target="https://purl.utwente.nl/essays/10461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5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github.com/ObeoNetwork/UML-Java-Generation" TargetMode="External"/><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9.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59.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59.xml"/><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55.xml"/><Relationship Id="rId4" Type="http://schemas.openxmlformats.org/officeDocument/2006/relationships/hyperlink" Target="https://doi.org/10.1016/j.datak.2023.10221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openxmlformats.org/officeDocument/2006/relationships/image" Target="../media/image60.gif"/><Relationship Id="rId2" Type="http://schemas.openxmlformats.org/officeDocument/2006/relationships/notesSlide" Target="../notesSlides/notesSlide28.xml"/><Relationship Id="rId1" Type="http://schemas.openxmlformats.org/officeDocument/2006/relationships/slideLayout" Target="../slideLayouts/slideLayout5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hyperlink" Target="https://essay.utwente.nl/87394/" TargetMode="External"/><Relationship Id="rId2" Type="http://schemas.openxmlformats.org/officeDocument/2006/relationships/notesSlide" Target="../notesSlides/notesSlide30.xml"/><Relationship Id="rId1" Type="http://schemas.openxmlformats.org/officeDocument/2006/relationships/slideLayout" Target="../slideLayouts/slideLayout55.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55.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1007/978-3-031-92474-3_8" TargetMode="External"/><Relationship Id="rId2" Type="http://schemas.openxmlformats.org/officeDocument/2006/relationships/notesSlide" Target="../notesSlides/notesSlide32.xml"/><Relationship Id="rId1" Type="http://schemas.openxmlformats.org/officeDocument/2006/relationships/slideLayout" Target="../slideLayouts/slideLayout55.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OntoUML/ontouml-models" TargetMode="External"/><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image" Target="../media/image18.png"/><Relationship Id="rId5" Type="http://schemas.openxmlformats.org/officeDocument/2006/relationships/hyperlink" Target="https://github.com/OntoUML"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B7F82E-131B-3A4D-A793-265D4BC219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728384-E984-F446-A49C-FBBB97E0742D}" type="datetime3">
              <a:rPr kumimoji="0" lang="en-US" sz="1200" b="0" i="0" u="none" strike="noStrike" kern="1200" cap="all" spc="0" normalizeH="0" baseline="0" noProof="0" smtClean="0">
                <a:ln>
                  <a:noFill/>
                </a:ln>
                <a:solidFill>
                  <a:srgbClr val="FFFFFF"/>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 September 2025</a:t>
            </a:fld>
            <a:endParaRPr kumimoji="0" lang="en-US" sz="1200" b="0" i="0" u="none" strike="noStrike" kern="1200" cap="all"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 name="Title 4">
            <a:extLst>
              <a:ext uri="{FF2B5EF4-FFF2-40B4-BE49-F238E27FC236}">
                <a16:creationId xmlns:a16="http://schemas.microsoft.com/office/drawing/2014/main" id="{CCF616FC-2190-304D-B8A9-A5E8A584E7CC}"/>
              </a:ext>
            </a:extLst>
          </p:cNvPr>
          <p:cNvSpPr>
            <a:spLocks noGrp="1"/>
          </p:cNvSpPr>
          <p:nvPr>
            <p:ph type="title"/>
          </p:nvPr>
        </p:nvSpPr>
        <p:spPr>
          <a:xfrm>
            <a:off x="503853" y="3956824"/>
            <a:ext cx="11416477" cy="656274"/>
          </a:xfrm>
        </p:spPr>
        <p:txBody>
          <a:bodyPr/>
          <a:lstStyle/>
          <a:p>
            <a:r>
              <a:rPr lang="en-US" dirty="0"/>
              <a:t>Ontology-Driven Software Development:</a:t>
            </a:r>
            <a:br>
              <a:rPr lang="en-US" dirty="0"/>
            </a:br>
            <a:r>
              <a:rPr lang="en-US" dirty="0"/>
              <a:t>Generating Java Code from </a:t>
            </a:r>
            <a:r>
              <a:rPr lang="en-US" dirty="0" err="1"/>
              <a:t>OntoUML</a:t>
            </a:r>
            <a:endParaRPr lang="en-US" dirty="0"/>
          </a:p>
        </p:txBody>
      </p:sp>
      <p:sp>
        <p:nvSpPr>
          <p:cNvPr id="6" name="Text Placeholder 5">
            <a:extLst>
              <a:ext uri="{FF2B5EF4-FFF2-40B4-BE49-F238E27FC236}">
                <a16:creationId xmlns:a16="http://schemas.microsoft.com/office/drawing/2014/main" id="{A589CAB2-3A89-8349-81FC-27A891275B6E}"/>
              </a:ext>
            </a:extLst>
          </p:cNvPr>
          <p:cNvSpPr>
            <a:spLocks noGrp="1"/>
          </p:cNvSpPr>
          <p:nvPr>
            <p:ph type="body" sz="quarter" idx="13"/>
          </p:nvPr>
        </p:nvSpPr>
        <p:spPr>
          <a:xfrm>
            <a:off x="606490" y="4987175"/>
            <a:ext cx="11313840" cy="578732"/>
          </a:xfrm>
        </p:spPr>
        <p:txBody>
          <a:bodyPr/>
          <a:lstStyle/>
          <a:p>
            <a:r>
              <a:rPr lang="pt-BR" i="1" dirty="0"/>
              <a:t>Guus GRIEVINK, LuÍs FERREIRA PIRES, </a:t>
            </a:r>
            <a:r>
              <a:rPr lang="pt-BR" i="1" u="sng" dirty="0"/>
              <a:t>João Luiz REBELO MOREIRA</a:t>
            </a:r>
            <a:r>
              <a:rPr lang="pt-BR" i="1" dirty="0"/>
              <a:t>, Arend RENSINK</a:t>
            </a:r>
            <a:endParaRPr lang="en-US" i="1" dirty="0"/>
          </a:p>
          <a:p>
            <a:r>
              <a:rPr lang="en-US" dirty="0">
                <a:latin typeface="Calibri" panose="020F0502020204030204" pitchFamily="34" charset="0"/>
                <a:ea typeface="Calibri" panose="020F0502020204030204" pitchFamily="34" charset="0"/>
                <a:cs typeface="Calibri" panose="020F0502020204030204" pitchFamily="34" charset="0"/>
              </a:rPr>
              <a:t>Semantics, cybersecurity and services (SCS) group</a:t>
            </a:r>
          </a:p>
          <a:p>
            <a:endParaRPr lang="en-US" i="1" dirty="0"/>
          </a:p>
        </p:txBody>
      </p:sp>
      <p:sp>
        <p:nvSpPr>
          <p:cNvPr id="7" name="Text Placeholder 6">
            <a:extLst>
              <a:ext uri="{FF2B5EF4-FFF2-40B4-BE49-F238E27FC236}">
                <a16:creationId xmlns:a16="http://schemas.microsoft.com/office/drawing/2014/main" id="{2C3AB3E7-0F1A-6144-99D8-7066D57A94B7}"/>
              </a:ext>
            </a:extLst>
          </p:cNvPr>
          <p:cNvSpPr>
            <a:spLocks noGrp="1"/>
          </p:cNvSpPr>
          <p:nvPr>
            <p:ph type="body" sz="quarter" idx="14"/>
          </p:nvPr>
        </p:nvSpPr>
        <p:spPr/>
        <p:txBody>
          <a:bodyPr/>
          <a:lstStyle/>
          <a:p>
            <a:r>
              <a:rPr lang="en-US" dirty="0"/>
              <a:t>Faculty of Electrical Engineering, Mathematics and Computer Science</a:t>
            </a:r>
          </a:p>
        </p:txBody>
      </p:sp>
      <p:pic>
        <p:nvPicPr>
          <p:cNvPr id="1026" name="Picture 2" descr="15TH INTERNATIONAL CONFERENCE  ON FORMAL ONTOLOGY IN INFORMATION SYSTEMS Catania, September 8-12, 2025">
            <a:extLst>
              <a:ext uri="{FF2B5EF4-FFF2-40B4-BE49-F238E27FC236}">
                <a16:creationId xmlns:a16="http://schemas.microsoft.com/office/drawing/2014/main" id="{7E8DADD2-8654-83BE-D6CA-60A4D7256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5562" y="4917233"/>
            <a:ext cx="2296438" cy="194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392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952B6-1D67-A4ED-68CF-2D3D122FDF6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E9CB91-4B42-39BC-3196-BE78DDF2E104}"/>
              </a:ext>
            </a:extLst>
          </p:cNvPr>
          <p:cNvSpPr>
            <a:spLocks noGrp="1"/>
          </p:cNvSpPr>
          <p:nvPr>
            <p:ph type="title"/>
          </p:nvPr>
        </p:nvSpPr>
        <p:spPr/>
        <p:txBody>
          <a:bodyPr/>
          <a:lstStyle/>
          <a:p>
            <a:r>
              <a:rPr lang="en-US" dirty="0"/>
              <a:t>Transformations overview</a:t>
            </a:r>
            <a:endParaRPr lang="nl-NL" dirty="0"/>
          </a:p>
        </p:txBody>
      </p:sp>
      <p:sp>
        <p:nvSpPr>
          <p:cNvPr id="4" name="Slide Number Placeholder 3">
            <a:extLst>
              <a:ext uri="{FF2B5EF4-FFF2-40B4-BE49-F238E27FC236}">
                <a16:creationId xmlns:a16="http://schemas.microsoft.com/office/drawing/2014/main" id="{D98964E5-A5F5-FCB6-57CD-0EAA63373894}"/>
              </a:ext>
            </a:extLst>
          </p:cNvPr>
          <p:cNvSpPr>
            <a:spLocks noGrp="1"/>
          </p:cNvSpPr>
          <p:nvPr>
            <p:ph type="sldNum" sz="quarter" idx="10"/>
          </p:nvPr>
        </p:nvSpPr>
        <p:spPr/>
        <p:txBody>
          <a:bodyPr/>
          <a:lstStyle/>
          <a:p>
            <a:fld id="{6586D83B-F5E2-6149-B7DD-0F6F1BA75908}" type="slidenum">
              <a:rPr lang="en-US" smtClean="0"/>
              <a:pPr/>
              <a:t>10</a:t>
            </a:fld>
            <a:endParaRPr lang="en-US" dirty="0"/>
          </a:p>
        </p:txBody>
      </p:sp>
      <p:pic>
        <p:nvPicPr>
          <p:cNvPr id="2" name="Google Shape;764;p29" descr="A screenshot of a computer&#10;&#10;Description automatically generated">
            <a:extLst>
              <a:ext uri="{FF2B5EF4-FFF2-40B4-BE49-F238E27FC236}">
                <a16:creationId xmlns:a16="http://schemas.microsoft.com/office/drawing/2014/main" id="{FC3EE662-0FD3-5D51-C874-6C9F5083CF94}"/>
              </a:ext>
            </a:extLst>
          </p:cNvPr>
          <p:cNvPicPr preferRelativeResize="0"/>
          <p:nvPr/>
        </p:nvPicPr>
        <p:blipFill rotWithShape="1">
          <a:blip r:embed="rId3">
            <a:alphaModFix/>
          </a:blip>
          <a:srcRect/>
          <a:stretch/>
        </p:blipFill>
        <p:spPr>
          <a:xfrm>
            <a:off x="2579916" y="3158699"/>
            <a:ext cx="7079405" cy="3416882"/>
          </a:xfrm>
          <a:prstGeom prst="rect">
            <a:avLst/>
          </a:prstGeom>
          <a:ln/>
        </p:spPr>
        <p:style>
          <a:lnRef idx="2">
            <a:schemeClr val="dk1"/>
          </a:lnRef>
          <a:fillRef idx="1">
            <a:schemeClr val="lt1"/>
          </a:fillRef>
          <a:effectRef idx="0">
            <a:schemeClr val="dk1"/>
          </a:effectRef>
          <a:fontRef idx="minor">
            <a:schemeClr val="dk1"/>
          </a:fontRef>
        </p:style>
      </p:pic>
      <p:pic>
        <p:nvPicPr>
          <p:cNvPr id="3" name="Picture 2" descr="1. Model Transformation in MDE (adapted from [120]). | Download ...">
            <a:extLst>
              <a:ext uri="{FF2B5EF4-FFF2-40B4-BE49-F238E27FC236}">
                <a16:creationId xmlns:a16="http://schemas.microsoft.com/office/drawing/2014/main" id="{BF444F6B-61E6-E095-68E9-46F8FC0496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916" y="1274113"/>
            <a:ext cx="3745038" cy="1762372"/>
          </a:xfrm>
          <a:prstGeom prst="rect">
            <a:avLst/>
          </a:prstGeom>
        </p:spPr>
        <p:style>
          <a:lnRef idx="2">
            <a:schemeClr val="dk1"/>
          </a:lnRef>
          <a:fillRef idx="1">
            <a:schemeClr val="lt1"/>
          </a:fillRef>
          <a:effectRef idx="0">
            <a:schemeClr val="dk1"/>
          </a:effectRef>
          <a:fontRef idx="minor">
            <a:schemeClr val="dk1"/>
          </a:fontRef>
        </p:style>
      </p:pic>
      <p:sp>
        <p:nvSpPr>
          <p:cNvPr id="6" name="Rectangle: Rounded Corners 5">
            <a:extLst>
              <a:ext uri="{FF2B5EF4-FFF2-40B4-BE49-F238E27FC236}">
                <a16:creationId xmlns:a16="http://schemas.microsoft.com/office/drawing/2014/main" id="{A45AA78F-76C0-168C-FE23-BA665FD65BEF}"/>
              </a:ext>
            </a:extLst>
          </p:cNvPr>
          <p:cNvSpPr/>
          <p:nvPr/>
        </p:nvSpPr>
        <p:spPr>
          <a:xfrm>
            <a:off x="2541416" y="1742784"/>
            <a:ext cx="2237413" cy="719137"/>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Rounded Corners 6">
            <a:extLst>
              <a:ext uri="{FF2B5EF4-FFF2-40B4-BE49-F238E27FC236}">
                <a16:creationId xmlns:a16="http://schemas.microsoft.com/office/drawing/2014/main" id="{6EF0D726-6437-CE67-70DF-DF96E100E0D1}"/>
              </a:ext>
            </a:extLst>
          </p:cNvPr>
          <p:cNvSpPr/>
          <p:nvPr/>
        </p:nvSpPr>
        <p:spPr>
          <a:xfrm>
            <a:off x="2579915" y="3194970"/>
            <a:ext cx="3037113" cy="3380611"/>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Rounded Corners 7">
            <a:extLst>
              <a:ext uri="{FF2B5EF4-FFF2-40B4-BE49-F238E27FC236}">
                <a16:creationId xmlns:a16="http://schemas.microsoft.com/office/drawing/2014/main" id="{3CA39A00-C388-929B-A586-A82F4D7D9A83}"/>
              </a:ext>
            </a:extLst>
          </p:cNvPr>
          <p:cNvSpPr/>
          <p:nvPr/>
        </p:nvSpPr>
        <p:spPr>
          <a:xfrm>
            <a:off x="4038602" y="1176047"/>
            <a:ext cx="778727" cy="1423629"/>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Rounded Corners 8">
            <a:extLst>
              <a:ext uri="{FF2B5EF4-FFF2-40B4-BE49-F238E27FC236}">
                <a16:creationId xmlns:a16="http://schemas.microsoft.com/office/drawing/2014/main" id="{C383E839-916F-ED2D-0333-ACE51BE76EC9}"/>
              </a:ext>
            </a:extLst>
          </p:cNvPr>
          <p:cNvSpPr/>
          <p:nvPr/>
        </p:nvSpPr>
        <p:spPr>
          <a:xfrm>
            <a:off x="4637315" y="3205856"/>
            <a:ext cx="3015341" cy="3380611"/>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Rounded Corners 11">
            <a:extLst>
              <a:ext uri="{FF2B5EF4-FFF2-40B4-BE49-F238E27FC236}">
                <a16:creationId xmlns:a16="http://schemas.microsoft.com/office/drawing/2014/main" id="{74B65740-13DF-8235-D759-33999A7BC4D5}"/>
              </a:ext>
            </a:extLst>
          </p:cNvPr>
          <p:cNvSpPr/>
          <p:nvPr/>
        </p:nvSpPr>
        <p:spPr>
          <a:xfrm>
            <a:off x="4038602" y="1762836"/>
            <a:ext cx="2286352" cy="699086"/>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Rounded Corners 12">
            <a:extLst>
              <a:ext uri="{FF2B5EF4-FFF2-40B4-BE49-F238E27FC236}">
                <a16:creationId xmlns:a16="http://schemas.microsoft.com/office/drawing/2014/main" id="{73D10D8A-93DC-B46F-F61F-330BD5DF22D4}"/>
              </a:ext>
            </a:extLst>
          </p:cNvPr>
          <p:cNvSpPr/>
          <p:nvPr/>
        </p:nvSpPr>
        <p:spPr>
          <a:xfrm>
            <a:off x="6736525" y="3194969"/>
            <a:ext cx="2875559" cy="3380611"/>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Box 14">
            <a:extLst>
              <a:ext uri="{FF2B5EF4-FFF2-40B4-BE49-F238E27FC236}">
                <a16:creationId xmlns:a16="http://schemas.microsoft.com/office/drawing/2014/main" id="{BC5AC2F8-8A5C-9049-1D47-B36D7142525F}"/>
              </a:ext>
            </a:extLst>
          </p:cNvPr>
          <p:cNvSpPr txBox="1"/>
          <p:nvPr/>
        </p:nvSpPr>
        <p:spPr>
          <a:xfrm>
            <a:off x="6614794" y="1174791"/>
            <a:ext cx="5172715" cy="1938992"/>
          </a:xfrm>
          <a:prstGeom prst="rect">
            <a:avLst/>
          </a:prstGeom>
          <a:noFill/>
        </p:spPr>
        <p:txBody>
          <a:bodyPr wrap="square">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1. </a:t>
            </a:r>
            <a:r>
              <a:rPr lang="en-US" sz="2000" dirty="0" err="1">
                <a:latin typeface="Calibri" panose="020F0502020204030204" pitchFamily="34" charset="0"/>
                <a:ea typeface="Calibri" panose="020F0502020204030204" pitchFamily="34" charset="0"/>
                <a:cs typeface="Calibri" panose="020F0502020204030204" pitchFamily="34" charset="0"/>
              </a:rPr>
              <a:t>OntoUML</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JSON reader</a:t>
            </a:r>
            <a:r>
              <a:rPr lang="en-US" sz="2000" dirty="0">
                <a:latin typeface="Calibri" panose="020F0502020204030204" pitchFamily="34" charset="0"/>
                <a:ea typeface="Calibri" panose="020F0502020204030204" pitchFamily="34" charset="0"/>
                <a:cs typeface="Calibri" panose="020F0502020204030204" pitchFamily="34" charset="0"/>
              </a:rPr>
              <a:t> from VP plugin</a:t>
            </a:r>
          </a:p>
          <a:p>
            <a:r>
              <a:rPr lang="en-US" sz="2000" dirty="0">
                <a:latin typeface="Calibri" panose="020F0502020204030204" pitchFamily="34" charset="0"/>
                <a:ea typeface="Calibri" panose="020F0502020204030204" pitchFamily="34" charset="0"/>
                <a:cs typeface="Calibri" panose="020F0502020204030204" pitchFamily="34" charset="0"/>
              </a:rPr>
              <a:t>2. </a:t>
            </a:r>
            <a:r>
              <a:rPr lang="en-US" sz="2000" dirty="0" err="1">
                <a:latin typeface="Calibri" panose="020F0502020204030204" pitchFamily="34" charset="0"/>
                <a:ea typeface="Calibri" panose="020F0502020204030204" pitchFamily="34" charset="0"/>
                <a:cs typeface="Calibri" panose="020F0502020204030204" pitchFamily="34" charset="0"/>
              </a:rPr>
              <a:t>OntoUML</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err="1">
                <a:latin typeface="Calibri" panose="020F0502020204030204" pitchFamily="34" charset="0"/>
                <a:ea typeface="Calibri" panose="020F0502020204030204" pitchFamily="34" charset="0"/>
                <a:cs typeface="Calibri" panose="020F0502020204030204" pitchFamily="34" charset="0"/>
              </a:rPr>
              <a:t>Ecore</a:t>
            </a:r>
            <a:r>
              <a:rPr lang="en-US" sz="2000" b="1" dirty="0">
                <a:latin typeface="Calibri" panose="020F0502020204030204" pitchFamily="34" charset="0"/>
                <a:ea typeface="Calibri" panose="020F0502020204030204" pitchFamily="34" charset="0"/>
                <a:cs typeface="Calibri" panose="020F0502020204030204" pitchFamily="34" charset="0"/>
              </a:rPr>
              <a:t> metamodel</a:t>
            </a:r>
          </a:p>
          <a:p>
            <a:r>
              <a:rPr lang="nl-NL" sz="2000" dirty="0">
                <a:latin typeface="Calibri" panose="020F0502020204030204" pitchFamily="34" charset="0"/>
                <a:ea typeface="Calibri" panose="020F0502020204030204" pitchFamily="34" charset="0"/>
                <a:cs typeface="Calibri" panose="020F0502020204030204" pitchFamily="34" charset="0"/>
              </a:rPr>
              <a:t>3. </a:t>
            </a:r>
            <a:r>
              <a:rPr lang="nl-NL" sz="2000" dirty="0" err="1">
                <a:latin typeface="Calibri" panose="020F0502020204030204" pitchFamily="34" charset="0"/>
                <a:ea typeface="Calibri" panose="020F0502020204030204" pitchFamily="34" charset="0"/>
                <a:cs typeface="Calibri" panose="020F0502020204030204" pitchFamily="34" charset="0"/>
              </a:rPr>
              <a:t>OntoUML</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UML</a:t>
            </a:r>
          </a:p>
          <a:p>
            <a:pPr marL="800100" lvl="1" indent="-342900">
              <a:buFont typeface="Wingdings" panose="05000000000000000000" pitchFamily="2" charset="2"/>
              <a:buChar char="ü"/>
            </a:pPr>
            <a:r>
              <a:rPr lang="nl-NL" sz="2000" dirty="0" err="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Conceptual</a:t>
            </a:r>
            <a:r>
              <a:rPr lang="nl-NL" sz="20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nl-NL" sz="2000" b="1" dirty="0" err="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mappings</a:t>
            </a:r>
            <a:endParaRPr lang="nl-NL" sz="2000" b="1"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800100" lvl="1" indent="-342900">
              <a:buFont typeface="Wingdings" panose="05000000000000000000" pitchFamily="2" charset="2"/>
              <a:buChar char="ü"/>
            </a:pPr>
            <a:r>
              <a:rPr lang="nl-NL" sz="2000" b="1"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ATL</a:t>
            </a:r>
            <a:r>
              <a:rPr lang="nl-NL" sz="20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nl-NL" sz="2000" dirty="0" err="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transformations</a:t>
            </a:r>
            <a:endParaRPr lang="nl-NL" sz="20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r>
              <a:rPr lang="nl-NL" sz="2000" dirty="0">
                <a:latin typeface="Calibri" panose="020F0502020204030204" pitchFamily="34" charset="0"/>
                <a:ea typeface="Calibri" panose="020F0502020204030204" pitchFamily="34" charset="0"/>
                <a:cs typeface="Calibri" panose="020F0502020204030204" pitchFamily="34" charset="0"/>
              </a:rPr>
              <a:t>4. Java </a:t>
            </a:r>
            <a:r>
              <a:rPr lang="nl-NL" sz="2000" b="1" dirty="0">
                <a:latin typeface="Calibri" panose="020F0502020204030204" pitchFamily="34" charset="0"/>
                <a:ea typeface="Calibri" panose="020F0502020204030204" pitchFamily="34" charset="0"/>
                <a:cs typeface="Calibri" panose="020F0502020204030204" pitchFamily="34" charset="0"/>
              </a:rPr>
              <a:t>code </a:t>
            </a:r>
            <a:r>
              <a:rPr lang="nl-NL" sz="2000" b="1" dirty="0" err="1">
                <a:latin typeface="Calibri" panose="020F0502020204030204" pitchFamily="34" charset="0"/>
                <a:ea typeface="Calibri" panose="020F0502020204030204" pitchFamily="34" charset="0"/>
                <a:cs typeface="Calibri" panose="020F0502020204030204" pitchFamily="34" charset="0"/>
              </a:rPr>
              <a:t>generation</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dirty="0">
                <a:latin typeface="Calibri" panose="020F0502020204030204" pitchFamily="34" charset="0"/>
                <a:ea typeface="Calibri" panose="020F0502020204030204" pitchFamily="34" charset="0"/>
                <a:cs typeface="Calibri" panose="020F0502020204030204" pitchFamily="34" charset="0"/>
              </a:rPr>
              <a:t>(</a:t>
            </a:r>
            <a:r>
              <a:rPr lang="nl-NL" sz="2000" dirty="0" err="1">
                <a:latin typeface="Calibri" panose="020F0502020204030204" pitchFamily="34" charset="0"/>
                <a:ea typeface="Calibri" panose="020F0502020204030204" pitchFamily="34" charset="0"/>
                <a:cs typeface="Calibri" panose="020F0502020204030204" pitchFamily="34" charset="0"/>
              </a:rPr>
              <a:t>Acceleo</a:t>
            </a:r>
            <a:r>
              <a:rPr lang="nl-NL" sz="2000"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92493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DAA12-1117-CC91-6598-1165555AB846}"/>
            </a:ext>
          </a:extLst>
        </p:cNvPr>
        <p:cNvGrpSpPr/>
        <p:nvPr/>
      </p:nvGrpSpPr>
      <p:grpSpPr>
        <a:xfrm>
          <a:off x="0" y="0"/>
          <a:ext cx="0" cy="0"/>
          <a:chOff x="0" y="0"/>
          <a:chExt cx="0" cy="0"/>
        </a:xfrm>
      </p:grpSpPr>
      <p:pic>
        <p:nvPicPr>
          <p:cNvPr id="3" name="Google Shape;792;p33">
            <a:extLst>
              <a:ext uri="{FF2B5EF4-FFF2-40B4-BE49-F238E27FC236}">
                <a16:creationId xmlns:a16="http://schemas.microsoft.com/office/drawing/2014/main" id="{2F181923-1606-E4BA-F836-BA021CFD7C9A}"/>
              </a:ext>
            </a:extLst>
          </p:cNvPr>
          <p:cNvPicPr preferRelativeResize="0"/>
          <p:nvPr/>
        </p:nvPicPr>
        <p:blipFill rotWithShape="1">
          <a:blip r:embed="rId3">
            <a:alphaModFix/>
          </a:blip>
          <a:srcRect r="17667" b="2494"/>
          <a:stretch>
            <a:fillRect/>
          </a:stretch>
        </p:blipFill>
        <p:spPr>
          <a:xfrm>
            <a:off x="7710033" y="2175574"/>
            <a:ext cx="3215141" cy="3811918"/>
          </a:xfrm>
          <a:prstGeom prst="rect">
            <a:avLst/>
          </a:prstGeom>
          <a:ln/>
        </p:spPr>
        <p:style>
          <a:lnRef idx="2">
            <a:schemeClr val="accent5"/>
          </a:lnRef>
          <a:fillRef idx="1">
            <a:schemeClr val="lt1"/>
          </a:fillRef>
          <a:effectRef idx="0">
            <a:schemeClr val="accent5"/>
          </a:effectRef>
          <a:fontRef idx="minor">
            <a:schemeClr val="dk1"/>
          </a:fontRef>
        </p:style>
      </p:pic>
      <p:sp>
        <p:nvSpPr>
          <p:cNvPr id="5" name="Title 4">
            <a:extLst>
              <a:ext uri="{FF2B5EF4-FFF2-40B4-BE49-F238E27FC236}">
                <a16:creationId xmlns:a16="http://schemas.microsoft.com/office/drawing/2014/main" id="{2D478332-B896-792C-3460-BC5E83C3DE14}"/>
              </a:ext>
            </a:extLst>
          </p:cNvPr>
          <p:cNvSpPr>
            <a:spLocks noGrp="1"/>
          </p:cNvSpPr>
          <p:nvPr>
            <p:ph type="title"/>
          </p:nvPr>
        </p:nvSpPr>
        <p:spPr/>
        <p:txBody>
          <a:bodyPr/>
          <a:lstStyle/>
          <a:p>
            <a:r>
              <a:rPr lang="en-US" dirty="0" err="1"/>
              <a:t>ontouml</a:t>
            </a:r>
            <a:r>
              <a:rPr lang="en-US" dirty="0"/>
              <a:t> </a:t>
            </a:r>
            <a:r>
              <a:rPr lang="en-US" dirty="0" err="1"/>
              <a:t>json</a:t>
            </a:r>
            <a:r>
              <a:rPr lang="en-US" dirty="0"/>
              <a:t> reader</a:t>
            </a:r>
            <a:br>
              <a:rPr lang="en-US" dirty="0"/>
            </a:br>
            <a:endParaRPr lang="nl-NL" dirty="0"/>
          </a:p>
        </p:txBody>
      </p:sp>
      <p:sp>
        <p:nvSpPr>
          <p:cNvPr id="4" name="Slide Number Placeholder 3">
            <a:extLst>
              <a:ext uri="{FF2B5EF4-FFF2-40B4-BE49-F238E27FC236}">
                <a16:creationId xmlns:a16="http://schemas.microsoft.com/office/drawing/2014/main" id="{B508291D-5151-1565-1BB6-F6C53C25F692}"/>
              </a:ext>
            </a:extLst>
          </p:cNvPr>
          <p:cNvSpPr>
            <a:spLocks noGrp="1"/>
          </p:cNvSpPr>
          <p:nvPr>
            <p:ph type="sldNum" sz="quarter" idx="10"/>
          </p:nvPr>
        </p:nvSpPr>
        <p:spPr/>
        <p:txBody>
          <a:bodyPr/>
          <a:lstStyle/>
          <a:p>
            <a:fld id="{6586D83B-F5E2-6149-B7DD-0F6F1BA75908}" type="slidenum">
              <a:rPr lang="en-US" smtClean="0"/>
              <a:pPr/>
              <a:t>11</a:t>
            </a:fld>
            <a:endParaRPr lang="en-US" dirty="0"/>
          </a:p>
        </p:txBody>
      </p:sp>
      <p:pic>
        <p:nvPicPr>
          <p:cNvPr id="2" name="Google Shape;764;p29" descr="A screenshot of a computer&#10;&#10;Description automatically generated">
            <a:extLst>
              <a:ext uri="{FF2B5EF4-FFF2-40B4-BE49-F238E27FC236}">
                <a16:creationId xmlns:a16="http://schemas.microsoft.com/office/drawing/2014/main" id="{C27330D5-7A79-FD40-ADD2-3D37ECC4384C}"/>
              </a:ext>
            </a:extLst>
          </p:cNvPr>
          <p:cNvPicPr preferRelativeResize="0"/>
          <p:nvPr/>
        </p:nvPicPr>
        <p:blipFill rotWithShape="1">
          <a:blip r:embed="rId4">
            <a:alphaModFix/>
          </a:blip>
          <a:srcRect/>
          <a:stretch/>
        </p:blipFill>
        <p:spPr>
          <a:xfrm>
            <a:off x="8534400" y="37401"/>
            <a:ext cx="3657600" cy="1810449"/>
          </a:xfrm>
          <a:prstGeom prst="rect">
            <a:avLst/>
          </a:prstGeom>
          <a:ln/>
        </p:spPr>
        <p:style>
          <a:lnRef idx="2">
            <a:schemeClr val="dk1"/>
          </a:lnRef>
          <a:fillRef idx="1">
            <a:schemeClr val="lt1"/>
          </a:fillRef>
          <a:effectRef idx="0">
            <a:schemeClr val="dk1"/>
          </a:effectRef>
          <a:fontRef idx="minor">
            <a:schemeClr val="dk1"/>
          </a:fontRef>
        </p:style>
      </p:pic>
      <p:pic>
        <p:nvPicPr>
          <p:cNvPr id="6" name="Google Shape;795;p33">
            <a:extLst>
              <a:ext uri="{FF2B5EF4-FFF2-40B4-BE49-F238E27FC236}">
                <a16:creationId xmlns:a16="http://schemas.microsoft.com/office/drawing/2014/main" id="{7D60A784-DDB0-D8DC-4D61-5AE9C4E51D84}"/>
              </a:ext>
            </a:extLst>
          </p:cNvPr>
          <p:cNvPicPr preferRelativeResize="0"/>
          <p:nvPr/>
        </p:nvPicPr>
        <p:blipFill rotWithShape="1">
          <a:blip r:embed="rId5">
            <a:alphaModFix/>
          </a:blip>
          <a:srcRect/>
          <a:stretch/>
        </p:blipFill>
        <p:spPr>
          <a:xfrm>
            <a:off x="2548592" y="3467044"/>
            <a:ext cx="2960095" cy="3210548"/>
          </a:xfrm>
          <a:prstGeom prst="rect">
            <a:avLst/>
          </a:prstGeom>
          <a:ln/>
        </p:spPr>
        <p:style>
          <a:lnRef idx="2">
            <a:schemeClr val="accent5"/>
          </a:lnRef>
          <a:fillRef idx="1">
            <a:schemeClr val="lt1"/>
          </a:fillRef>
          <a:effectRef idx="0">
            <a:schemeClr val="accent5"/>
          </a:effectRef>
          <a:fontRef idx="minor">
            <a:schemeClr val="dk1"/>
          </a:fontRef>
        </p:style>
      </p:pic>
      <p:sp>
        <p:nvSpPr>
          <p:cNvPr id="7" name="Google Shape;796;p33">
            <a:extLst>
              <a:ext uri="{FF2B5EF4-FFF2-40B4-BE49-F238E27FC236}">
                <a16:creationId xmlns:a16="http://schemas.microsoft.com/office/drawing/2014/main" id="{0D1E750A-E5B6-FB22-4F20-2F1AD2D60ED8}"/>
              </a:ext>
            </a:extLst>
          </p:cNvPr>
          <p:cNvSpPr/>
          <p:nvPr/>
        </p:nvSpPr>
        <p:spPr>
          <a:xfrm>
            <a:off x="5696303" y="3961419"/>
            <a:ext cx="1612622" cy="654877"/>
          </a:xfrm>
          <a:prstGeom prst="flowChartPunchedCard">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dirty="0" err="1">
                <a:solidFill>
                  <a:schemeClr val="dk1"/>
                </a:solidFill>
                <a:latin typeface="Arial Narrow"/>
                <a:ea typeface="Arial Narrow"/>
                <a:cs typeface="Arial Narrow"/>
                <a:sym typeface="Arial Narrow"/>
              </a:rPr>
              <a:t>OntoUML</a:t>
            </a:r>
            <a:r>
              <a:rPr lang="en-GB" sz="1800" dirty="0">
                <a:solidFill>
                  <a:schemeClr val="dk1"/>
                </a:solidFill>
                <a:latin typeface="Arial Narrow"/>
                <a:ea typeface="Arial Narrow"/>
                <a:cs typeface="Arial Narrow"/>
                <a:sym typeface="Arial Narrow"/>
              </a:rPr>
              <a:t> JSON Reader.java</a:t>
            </a:r>
            <a:endParaRPr sz="1800" dirty="0">
              <a:solidFill>
                <a:schemeClr val="dk1"/>
              </a:solidFill>
              <a:latin typeface="Arial Narrow"/>
              <a:ea typeface="Arial Narrow"/>
              <a:cs typeface="Arial Narrow"/>
              <a:sym typeface="Arial Narrow"/>
            </a:endParaRPr>
          </a:p>
        </p:txBody>
      </p:sp>
      <p:sp>
        <p:nvSpPr>
          <p:cNvPr id="8" name="Google Shape;797;p33">
            <a:extLst>
              <a:ext uri="{FF2B5EF4-FFF2-40B4-BE49-F238E27FC236}">
                <a16:creationId xmlns:a16="http://schemas.microsoft.com/office/drawing/2014/main" id="{53713820-BFE1-4478-FD40-2F683517AD98}"/>
              </a:ext>
            </a:extLst>
          </p:cNvPr>
          <p:cNvSpPr/>
          <p:nvPr/>
        </p:nvSpPr>
        <p:spPr>
          <a:xfrm>
            <a:off x="5734082" y="2908704"/>
            <a:ext cx="1612622" cy="972000"/>
          </a:xfrm>
          <a:prstGeom prst="cloud">
            <a:avLst/>
          </a:prstGeom>
          <a:gradFill>
            <a:gsLst>
              <a:gs pos="0">
                <a:srgbClr val="C6C8C9"/>
              </a:gs>
              <a:gs pos="50000">
                <a:srgbClr val="BBBCBF"/>
              </a:gs>
              <a:gs pos="100000">
                <a:srgbClr val="B2B3B6"/>
              </a:gs>
            </a:gsLst>
            <a:lin ang="5400000"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dirty="0">
                <a:solidFill>
                  <a:schemeClr val="dk1"/>
                </a:solidFill>
                <a:latin typeface="Arial Narrow"/>
                <a:ea typeface="Arial Narrow"/>
                <a:cs typeface="Arial Narrow"/>
                <a:sym typeface="Arial Narrow"/>
              </a:rPr>
              <a:t>EMF Jackson</a:t>
            </a:r>
            <a:endParaRPr sz="1800" dirty="0">
              <a:solidFill>
                <a:schemeClr val="dk1"/>
              </a:solidFill>
              <a:latin typeface="Arial Narrow"/>
              <a:ea typeface="Arial Narrow"/>
              <a:cs typeface="Arial Narrow"/>
              <a:sym typeface="Arial Narrow"/>
            </a:endParaRPr>
          </a:p>
        </p:txBody>
      </p:sp>
      <p:sp>
        <p:nvSpPr>
          <p:cNvPr id="9" name="Google Shape;798;p33">
            <a:extLst>
              <a:ext uri="{FF2B5EF4-FFF2-40B4-BE49-F238E27FC236}">
                <a16:creationId xmlns:a16="http://schemas.microsoft.com/office/drawing/2014/main" id="{2BF395C3-C216-27A7-E7F5-E06C0BD4FA09}"/>
              </a:ext>
            </a:extLst>
          </p:cNvPr>
          <p:cNvSpPr/>
          <p:nvPr/>
        </p:nvSpPr>
        <p:spPr>
          <a:xfrm rot="5400000">
            <a:off x="3829972" y="3029852"/>
            <a:ext cx="397335" cy="242241"/>
          </a:xfrm>
          <a:prstGeom prst="rightArrow">
            <a:avLst>
              <a:gd name="adj1" fmla="val 21499"/>
              <a:gd name="adj2" fmla="val 79343"/>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Narrow"/>
              <a:ea typeface="Arial Narrow"/>
              <a:cs typeface="Arial Narrow"/>
              <a:sym typeface="Arial Narrow"/>
            </a:endParaRPr>
          </a:p>
        </p:txBody>
      </p:sp>
      <p:pic>
        <p:nvPicPr>
          <p:cNvPr id="11" name="Picture 10">
            <a:extLst>
              <a:ext uri="{FF2B5EF4-FFF2-40B4-BE49-F238E27FC236}">
                <a16:creationId xmlns:a16="http://schemas.microsoft.com/office/drawing/2014/main" id="{D794BF4B-A54D-CDFB-D3D3-073F18D71F4C}"/>
              </a:ext>
            </a:extLst>
          </p:cNvPr>
          <p:cNvPicPr>
            <a:picLocks noChangeAspect="1"/>
          </p:cNvPicPr>
          <p:nvPr/>
        </p:nvPicPr>
        <p:blipFill>
          <a:blip r:embed="rId6"/>
          <a:srcRect r="64453" b="65774"/>
          <a:stretch>
            <a:fillRect/>
          </a:stretch>
        </p:blipFill>
        <p:spPr>
          <a:xfrm>
            <a:off x="2548593" y="1427418"/>
            <a:ext cx="2960095" cy="1496312"/>
          </a:xfrm>
          <a:prstGeom prst="rect">
            <a:avLst/>
          </a:prstGeom>
        </p:spPr>
        <p:style>
          <a:lnRef idx="2">
            <a:schemeClr val="accent5"/>
          </a:lnRef>
          <a:fillRef idx="1">
            <a:schemeClr val="lt1"/>
          </a:fillRef>
          <a:effectRef idx="0">
            <a:schemeClr val="accent5"/>
          </a:effectRef>
          <a:fontRef idx="minor">
            <a:schemeClr val="dk1"/>
          </a:fontRef>
        </p:style>
      </p:pic>
      <p:sp>
        <p:nvSpPr>
          <p:cNvPr id="12" name="Google Shape;798;p33">
            <a:extLst>
              <a:ext uri="{FF2B5EF4-FFF2-40B4-BE49-F238E27FC236}">
                <a16:creationId xmlns:a16="http://schemas.microsoft.com/office/drawing/2014/main" id="{5F9AB8C3-43C6-22DC-2DA0-18DE7E4DCC59}"/>
              </a:ext>
            </a:extLst>
          </p:cNvPr>
          <p:cNvSpPr/>
          <p:nvPr/>
        </p:nvSpPr>
        <p:spPr>
          <a:xfrm>
            <a:off x="5605202" y="4779206"/>
            <a:ext cx="2008316" cy="293112"/>
          </a:xfrm>
          <a:prstGeom prst="rightArrow">
            <a:avLst>
              <a:gd name="adj1" fmla="val 21499"/>
              <a:gd name="adj2" fmla="val 79343"/>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Narrow"/>
              <a:ea typeface="Arial Narrow"/>
              <a:cs typeface="Arial Narrow"/>
              <a:sym typeface="Arial Narrow"/>
            </a:endParaRPr>
          </a:p>
        </p:txBody>
      </p:sp>
      <p:sp>
        <p:nvSpPr>
          <p:cNvPr id="13" name="Rectangle: Rounded Corners 12">
            <a:extLst>
              <a:ext uri="{FF2B5EF4-FFF2-40B4-BE49-F238E27FC236}">
                <a16:creationId xmlns:a16="http://schemas.microsoft.com/office/drawing/2014/main" id="{549AEBE5-3F0C-A9B2-6735-EFE3E0944BC9}"/>
              </a:ext>
            </a:extLst>
          </p:cNvPr>
          <p:cNvSpPr/>
          <p:nvPr/>
        </p:nvSpPr>
        <p:spPr>
          <a:xfrm>
            <a:off x="8534400" y="729762"/>
            <a:ext cx="1515208" cy="1185830"/>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Rounded Corners 9">
            <a:extLst>
              <a:ext uri="{FF2B5EF4-FFF2-40B4-BE49-F238E27FC236}">
                <a16:creationId xmlns:a16="http://schemas.microsoft.com/office/drawing/2014/main" id="{3B3BF8B2-1BE9-510E-10E6-C328322D6713}"/>
              </a:ext>
            </a:extLst>
          </p:cNvPr>
          <p:cNvSpPr/>
          <p:nvPr/>
        </p:nvSpPr>
        <p:spPr>
          <a:xfrm>
            <a:off x="2989320" y="4925762"/>
            <a:ext cx="1916787" cy="1185830"/>
          </a:xfrm>
          <a:prstGeom prst="roundRect">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Rounded Corners 13">
            <a:extLst>
              <a:ext uri="{FF2B5EF4-FFF2-40B4-BE49-F238E27FC236}">
                <a16:creationId xmlns:a16="http://schemas.microsoft.com/office/drawing/2014/main" id="{E483286D-7A96-B154-C734-624041088018}"/>
              </a:ext>
            </a:extLst>
          </p:cNvPr>
          <p:cNvSpPr/>
          <p:nvPr/>
        </p:nvSpPr>
        <p:spPr>
          <a:xfrm>
            <a:off x="8589656" y="2756725"/>
            <a:ext cx="958394" cy="195580"/>
          </a:xfrm>
          <a:prstGeom prst="roundRect">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Rounded Corners 15">
            <a:extLst>
              <a:ext uri="{FF2B5EF4-FFF2-40B4-BE49-F238E27FC236}">
                <a16:creationId xmlns:a16="http://schemas.microsoft.com/office/drawing/2014/main" id="{26571BA1-9BD9-2DC4-E695-4A16CB9F15C3}"/>
              </a:ext>
            </a:extLst>
          </p:cNvPr>
          <p:cNvSpPr/>
          <p:nvPr/>
        </p:nvSpPr>
        <p:spPr>
          <a:xfrm>
            <a:off x="2989319" y="6111592"/>
            <a:ext cx="1916787" cy="566000"/>
          </a:xfrm>
          <a:prstGeom prst="roundRect">
            <a:avLst/>
          </a:prstGeom>
          <a:noFill/>
          <a:ln w="19050">
            <a:solidFill>
              <a:srgbClr val="FFC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Rounded Corners 16">
            <a:extLst>
              <a:ext uri="{FF2B5EF4-FFF2-40B4-BE49-F238E27FC236}">
                <a16:creationId xmlns:a16="http://schemas.microsoft.com/office/drawing/2014/main" id="{4C3E8825-DE43-6742-CF2C-DAB0C0FD4678}"/>
              </a:ext>
            </a:extLst>
          </p:cNvPr>
          <p:cNvSpPr/>
          <p:nvPr/>
        </p:nvSpPr>
        <p:spPr>
          <a:xfrm>
            <a:off x="8589655" y="2941577"/>
            <a:ext cx="1670968" cy="195580"/>
          </a:xfrm>
          <a:prstGeom prst="roundRect">
            <a:avLst/>
          </a:prstGeom>
          <a:noFill/>
          <a:ln w="19050">
            <a:solidFill>
              <a:srgbClr val="FFC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917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A36AD-D5FD-0926-B9EA-CDE8E3A82703}"/>
            </a:ext>
          </a:extLst>
        </p:cNvPr>
        <p:cNvGrpSpPr/>
        <p:nvPr/>
      </p:nvGrpSpPr>
      <p:grpSpPr>
        <a:xfrm>
          <a:off x="0" y="0"/>
          <a:ext cx="0" cy="0"/>
          <a:chOff x="0" y="0"/>
          <a:chExt cx="0" cy="0"/>
        </a:xfrm>
      </p:grpSpPr>
      <p:pic>
        <p:nvPicPr>
          <p:cNvPr id="6" name="Google Shape;785;p32" descr="A diagram of a computer flowchart&#10;&#10;Description automatically generated">
            <a:extLst>
              <a:ext uri="{FF2B5EF4-FFF2-40B4-BE49-F238E27FC236}">
                <a16:creationId xmlns:a16="http://schemas.microsoft.com/office/drawing/2014/main" id="{9F713D73-B515-0A9B-C749-62270BDBF085}"/>
              </a:ext>
            </a:extLst>
          </p:cNvPr>
          <p:cNvPicPr preferRelativeResize="0"/>
          <p:nvPr/>
        </p:nvPicPr>
        <p:blipFill rotWithShape="1">
          <a:blip r:embed="rId3">
            <a:alphaModFix/>
          </a:blip>
          <a:srcRect/>
          <a:stretch/>
        </p:blipFill>
        <p:spPr>
          <a:xfrm>
            <a:off x="2438401" y="1133475"/>
            <a:ext cx="7700278" cy="4854017"/>
          </a:xfrm>
          <a:prstGeom prst="rect">
            <a:avLst/>
          </a:prstGeom>
          <a:noFill/>
          <a:ln>
            <a:noFill/>
          </a:ln>
        </p:spPr>
      </p:pic>
      <p:sp>
        <p:nvSpPr>
          <p:cNvPr id="5" name="Title 4">
            <a:extLst>
              <a:ext uri="{FF2B5EF4-FFF2-40B4-BE49-F238E27FC236}">
                <a16:creationId xmlns:a16="http://schemas.microsoft.com/office/drawing/2014/main" id="{CEBA3091-144A-C6CC-2DAD-BE9E559307CA}"/>
              </a:ext>
            </a:extLst>
          </p:cNvPr>
          <p:cNvSpPr>
            <a:spLocks noGrp="1"/>
          </p:cNvSpPr>
          <p:nvPr>
            <p:ph type="title"/>
          </p:nvPr>
        </p:nvSpPr>
        <p:spPr/>
        <p:txBody>
          <a:bodyPr/>
          <a:lstStyle/>
          <a:p>
            <a:r>
              <a:rPr lang="en-US" dirty="0" err="1"/>
              <a:t>ecore</a:t>
            </a:r>
            <a:r>
              <a:rPr lang="en-US" dirty="0"/>
              <a:t> metamodel</a:t>
            </a:r>
            <a:br>
              <a:rPr lang="en-US" dirty="0"/>
            </a:br>
            <a:endParaRPr lang="nl-NL" dirty="0"/>
          </a:p>
        </p:txBody>
      </p:sp>
      <p:sp>
        <p:nvSpPr>
          <p:cNvPr id="4" name="Slide Number Placeholder 3">
            <a:extLst>
              <a:ext uri="{FF2B5EF4-FFF2-40B4-BE49-F238E27FC236}">
                <a16:creationId xmlns:a16="http://schemas.microsoft.com/office/drawing/2014/main" id="{6479959A-122C-339A-D8B3-832C29716E84}"/>
              </a:ext>
            </a:extLst>
          </p:cNvPr>
          <p:cNvSpPr>
            <a:spLocks noGrp="1"/>
          </p:cNvSpPr>
          <p:nvPr>
            <p:ph type="sldNum" sz="quarter" idx="10"/>
          </p:nvPr>
        </p:nvSpPr>
        <p:spPr/>
        <p:txBody>
          <a:bodyPr/>
          <a:lstStyle/>
          <a:p>
            <a:fld id="{6586D83B-F5E2-6149-B7DD-0F6F1BA75908}" type="slidenum">
              <a:rPr lang="en-US" smtClean="0"/>
              <a:pPr/>
              <a:t>12</a:t>
            </a:fld>
            <a:endParaRPr lang="en-US" dirty="0"/>
          </a:p>
        </p:txBody>
      </p:sp>
      <p:pic>
        <p:nvPicPr>
          <p:cNvPr id="3" name="Google Shape;764;p29" descr="A screenshot of a computer&#10;&#10;Description automatically generated">
            <a:extLst>
              <a:ext uri="{FF2B5EF4-FFF2-40B4-BE49-F238E27FC236}">
                <a16:creationId xmlns:a16="http://schemas.microsoft.com/office/drawing/2014/main" id="{7ABBC2BB-A0D0-F89B-9263-E4B080491BC4}"/>
              </a:ext>
            </a:extLst>
          </p:cNvPr>
          <p:cNvPicPr preferRelativeResize="0"/>
          <p:nvPr/>
        </p:nvPicPr>
        <p:blipFill rotWithShape="1">
          <a:blip r:embed="rId4">
            <a:alphaModFix/>
          </a:blip>
          <a:srcRect/>
          <a:stretch/>
        </p:blipFill>
        <p:spPr>
          <a:xfrm>
            <a:off x="8534400" y="37401"/>
            <a:ext cx="3657600" cy="1810449"/>
          </a:xfrm>
          <a:prstGeom prst="rect">
            <a:avLst/>
          </a:prstGeom>
          <a:ln/>
        </p:spPr>
        <p:style>
          <a:lnRef idx="2">
            <a:schemeClr val="dk1"/>
          </a:lnRef>
          <a:fillRef idx="1">
            <a:schemeClr val="lt1"/>
          </a:fillRef>
          <a:effectRef idx="0">
            <a:schemeClr val="dk1"/>
          </a:effectRef>
          <a:fontRef idx="minor">
            <a:schemeClr val="dk1"/>
          </a:fontRef>
        </p:style>
      </p:pic>
      <p:sp>
        <p:nvSpPr>
          <p:cNvPr id="7" name="Rectangle: Rounded Corners 6">
            <a:extLst>
              <a:ext uri="{FF2B5EF4-FFF2-40B4-BE49-F238E27FC236}">
                <a16:creationId xmlns:a16="http://schemas.microsoft.com/office/drawing/2014/main" id="{AC064B40-449D-00A9-9794-3B7F0F5BD5AC}"/>
              </a:ext>
            </a:extLst>
          </p:cNvPr>
          <p:cNvSpPr/>
          <p:nvPr/>
        </p:nvSpPr>
        <p:spPr>
          <a:xfrm>
            <a:off x="9538418" y="54442"/>
            <a:ext cx="578523" cy="537792"/>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tangle: Rounded Corners 1">
            <a:extLst>
              <a:ext uri="{FF2B5EF4-FFF2-40B4-BE49-F238E27FC236}">
                <a16:creationId xmlns:a16="http://schemas.microsoft.com/office/drawing/2014/main" id="{7BDD8129-9B38-78EF-65C5-A3C0B165A73A}"/>
              </a:ext>
            </a:extLst>
          </p:cNvPr>
          <p:cNvSpPr/>
          <p:nvPr/>
        </p:nvSpPr>
        <p:spPr>
          <a:xfrm>
            <a:off x="2505744" y="3428999"/>
            <a:ext cx="949634" cy="2295525"/>
          </a:xfrm>
          <a:prstGeom prst="roundRect">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Rounded Corners 7">
            <a:extLst>
              <a:ext uri="{FF2B5EF4-FFF2-40B4-BE49-F238E27FC236}">
                <a16:creationId xmlns:a16="http://schemas.microsoft.com/office/drawing/2014/main" id="{DC368A75-C8E2-0074-45BA-FE94B0F6CF12}"/>
              </a:ext>
            </a:extLst>
          </p:cNvPr>
          <p:cNvSpPr/>
          <p:nvPr/>
        </p:nvSpPr>
        <p:spPr>
          <a:xfrm>
            <a:off x="3657537" y="4576761"/>
            <a:ext cx="870502" cy="1325562"/>
          </a:xfrm>
          <a:prstGeom prst="roundRect">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Rounded Corners 8">
            <a:extLst>
              <a:ext uri="{FF2B5EF4-FFF2-40B4-BE49-F238E27FC236}">
                <a16:creationId xmlns:a16="http://schemas.microsoft.com/office/drawing/2014/main" id="{D8E1BCDB-2A3A-BB2C-3187-E7F5489C9B01}"/>
              </a:ext>
            </a:extLst>
          </p:cNvPr>
          <p:cNvSpPr/>
          <p:nvPr/>
        </p:nvSpPr>
        <p:spPr>
          <a:xfrm>
            <a:off x="9235242" y="3905854"/>
            <a:ext cx="903437" cy="2081637"/>
          </a:xfrm>
          <a:prstGeom prst="roundRect">
            <a:avLst/>
          </a:prstGeom>
          <a:noFill/>
          <a:ln w="190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xtBox 10">
            <a:extLst>
              <a:ext uri="{FF2B5EF4-FFF2-40B4-BE49-F238E27FC236}">
                <a16:creationId xmlns:a16="http://schemas.microsoft.com/office/drawing/2014/main" id="{48BB00A0-78C3-A627-47CE-7629886B5A33}"/>
              </a:ext>
            </a:extLst>
          </p:cNvPr>
          <p:cNvSpPr txBox="1"/>
          <p:nvPr/>
        </p:nvSpPr>
        <p:spPr>
          <a:xfrm>
            <a:off x="6842531" y="1907648"/>
            <a:ext cx="4705464" cy="1107996"/>
          </a:xfrm>
          <a:prstGeom prst="rect">
            <a:avLst/>
          </a:prstGeom>
          <a:noFill/>
        </p:spPr>
        <p:txBody>
          <a:bodyPr wrap="square">
            <a:spAutoFit/>
          </a:bodyPr>
          <a:lstStyle/>
          <a:p>
            <a:r>
              <a:rPr lang="en-US" sz="2200" dirty="0" err="1">
                <a:solidFill>
                  <a:srgbClr val="7030A0"/>
                </a:solidFill>
                <a:latin typeface="Calibri" panose="020F0502020204030204" pitchFamily="34" charset="0"/>
                <a:ea typeface="Calibri" panose="020F0502020204030204" pitchFamily="34" charset="0"/>
                <a:cs typeface="Calibri" panose="020F0502020204030204" pitchFamily="34" charset="0"/>
              </a:rPr>
              <a:t>OntoUML</a:t>
            </a:r>
            <a:r>
              <a:rPr lang="en-US" sz="2200" dirty="0">
                <a:solidFill>
                  <a:srgbClr val="7030A0"/>
                </a:solidFill>
                <a:latin typeface="Calibri" panose="020F0502020204030204" pitchFamily="34" charset="0"/>
                <a:ea typeface="Calibri" panose="020F0502020204030204" pitchFamily="34" charset="0"/>
                <a:cs typeface="Calibri" panose="020F0502020204030204" pitchFamily="34" charset="0"/>
              </a:rPr>
              <a:t>-specific: </a:t>
            </a:r>
          </a:p>
          <a:p>
            <a:r>
              <a:rPr lang="en-US" sz="2200" dirty="0">
                <a:solidFill>
                  <a:srgbClr val="7030A0"/>
                </a:solidFill>
                <a:latin typeface="Calibri" panose="020F0502020204030204" pitchFamily="34" charset="0"/>
                <a:ea typeface="Calibri" panose="020F0502020204030204" pitchFamily="34" charset="0"/>
                <a:cs typeface="Calibri" panose="020F0502020204030204" pitchFamily="34" charset="0"/>
              </a:rPr>
              <a:t>Class, Relation and Ontological Nature </a:t>
            </a:r>
          </a:p>
          <a:p>
            <a:endParaRPr lang="nl-NL" sz="2200" dirty="0">
              <a:solidFill>
                <a:srgbClr val="7030A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365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BB369-461A-FCC8-9825-390D00FBC83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FCAB1F-CF8C-C780-AE2F-B038B160559C}"/>
              </a:ext>
            </a:extLst>
          </p:cNvPr>
          <p:cNvSpPr>
            <a:spLocks noGrp="1"/>
          </p:cNvSpPr>
          <p:nvPr>
            <p:ph type="title"/>
          </p:nvPr>
        </p:nvSpPr>
        <p:spPr/>
        <p:txBody>
          <a:bodyPr/>
          <a:lstStyle/>
          <a:p>
            <a:r>
              <a:rPr lang="en-US" dirty="0" err="1"/>
              <a:t>ontouml</a:t>
            </a:r>
            <a:r>
              <a:rPr lang="en-US" dirty="0"/>
              <a:t> to </a:t>
            </a:r>
            <a:r>
              <a:rPr lang="en-US" dirty="0" err="1"/>
              <a:t>uml</a:t>
            </a:r>
            <a:r>
              <a:rPr lang="en-US" dirty="0"/>
              <a:t> mappings </a:t>
            </a:r>
            <a:endParaRPr lang="nl-NL" dirty="0"/>
          </a:p>
        </p:txBody>
      </p:sp>
      <p:sp>
        <p:nvSpPr>
          <p:cNvPr id="4" name="Slide Number Placeholder 3">
            <a:extLst>
              <a:ext uri="{FF2B5EF4-FFF2-40B4-BE49-F238E27FC236}">
                <a16:creationId xmlns:a16="http://schemas.microsoft.com/office/drawing/2014/main" id="{5912F961-DE5E-118F-AFEA-729E25CF30F3}"/>
              </a:ext>
            </a:extLst>
          </p:cNvPr>
          <p:cNvSpPr>
            <a:spLocks noGrp="1"/>
          </p:cNvSpPr>
          <p:nvPr>
            <p:ph type="sldNum" sz="quarter" idx="10"/>
          </p:nvPr>
        </p:nvSpPr>
        <p:spPr/>
        <p:txBody>
          <a:bodyPr/>
          <a:lstStyle/>
          <a:p>
            <a:fld id="{6586D83B-F5E2-6149-B7DD-0F6F1BA75908}" type="slidenum">
              <a:rPr lang="en-US" smtClean="0"/>
              <a:pPr/>
              <a:t>13</a:t>
            </a:fld>
            <a:endParaRPr lang="en-US" dirty="0"/>
          </a:p>
        </p:txBody>
      </p:sp>
      <p:pic>
        <p:nvPicPr>
          <p:cNvPr id="2" name="Google Shape;764;p29" descr="A screenshot of a computer&#10;&#10;Description automatically generated">
            <a:extLst>
              <a:ext uri="{FF2B5EF4-FFF2-40B4-BE49-F238E27FC236}">
                <a16:creationId xmlns:a16="http://schemas.microsoft.com/office/drawing/2014/main" id="{F0631B37-0D25-58B2-22E3-B489812B42C0}"/>
              </a:ext>
            </a:extLst>
          </p:cNvPr>
          <p:cNvPicPr preferRelativeResize="0"/>
          <p:nvPr/>
        </p:nvPicPr>
        <p:blipFill rotWithShape="1">
          <a:blip r:embed="rId3">
            <a:alphaModFix/>
          </a:blip>
          <a:srcRect/>
          <a:stretch/>
        </p:blipFill>
        <p:spPr>
          <a:xfrm>
            <a:off x="8534400" y="37401"/>
            <a:ext cx="3657600" cy="1810449"/>
          </a:xfrm>
          <a:prstGeom prst="rect">
            <a:avLst/>
          </a:prstGeom>
          <a:ln/>
        </p:spPr>
        <p:style>
          <a:lnRef idx="2">
            <a:schemeClr val="dk1"/>
          </a:lnRef>
          <a:fillRef idx="1">
            <a:schemeClr val="lt1"/>
          </a:fillRef>
          <a:effectRef idx="0">
            <a:schemeClr val="dk1"/>
          </a:effectRef>
          <a:fontRef idx="minor">
            <a:schemeClr val="dk1"/>
          </a:fontRef>
        </p:style>
      </p:pic>
      <p:sp>
        <p:nvSpPr>
          <p:cNvPr id="3" name="Rectangle: Rounded Corners 2">
            <a:extLst>
              <a:ext uri="{FF2B5EF4-FFF2-40B4-BE49-F238E27FC236}">
                <a16:creationId xmlns:a16="http://schemas.microsoft.com/office/drawing/2014/main" id="{49C265FC-34E4-7948-72FE-4A3773730277}"/>
              </a:ext>
            </a:extLst>
          </p:cNvPr>
          <p:cNvSpPr/>
          <p:nvPr/>
        </p:nvSpPr>
        <p:spPr>
          <a:xfrm>
            <a:off x="9520126" y="37401"/>
            <a:ext cx="1700324" cy="540298"/>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Google Shape;692;p22">
            <a:extLst>
              <a:ext uri="{FF2B5EF4-FFF2-40B4-BE49-F238E27FC236}">
                <a16:creationId xmlns:a16="http://schemas.microsoft.com/office/drawing/2014/main" id="{C65C741F-A284-64C4-43F2-5A6E8D9D3EC7}"/>
              </a:ext>
            </a:extLst>
          </p:cNvPr>
          <p:cNvPicPr preferRelativeResize="0"/>
          <p:nvPr/>
        </p:nvPicPr>
        <p:blipFill rotWithShape="1">
          <a:blip r:embed="rId4">
            <a:alphaModFix/>
          </a:blip>
          <a:srcRect/>
          <a:stretch/>
        </p:blipFill>
        <p:spPr>
          <a:xfrm>
            <a:off x="2625149" y="2688235"/>
            <a:ext cx="4277405" cy="1670529"/>
          </a:xfrm>
          <a:prstGeom prst="rect">
            <a:avLst/>
          </a:prstGeom>
          <a:noFill/>
          <a:ln>
            <a:noFill/>
          </a:ln>
        </p:spPr>
      </p:pic>
      <p:pic>
        <p:nvPicPr>
          <p:cNvPr id="7" name="Google Shape;693;p22">
            <a:extLst>
              <a:ext uri="{FF2B5EF4-FFF2-40B4-BE49-F238E27FC236}">
                <a16:creationId xmlns:a16="http://schemas.microsoft.com/office/drawing/2014/main" id="{8781D3F9-388E-BD6A-1F65-08FFCBD55D5A}"/>
              </a:ext>
            </a:extLst>
          </p:cNvPr>
          <p:cNvPicPr preferRelativeResize="0"/>
          <p:nvPr/>
        </p:nvPicPr>
        <p:blipFill rotWithShape="1">
          <a:blip r:embed="rId5">
            <a:alphaModFix/>
          </a:blip>
          <a:srcRect/>
          <a:stretch/>
        </p:blipFill>
        <p:spPr>
          <a:xfrm>
            <a:off x="7243502" y="2311845"/>
            <a:ext cx="4038847" cy="2423308"/>
          </a:xfrm>
          <a:prstGeom prst="rect">
            <a:avLst/>
          </a:prstGeom>
          <a:noFill/>
          <a:ln>
            <a:noFill/>
          </a:ln>
        </p:spPr>
      </p:pic>
      <p:cxnSp>
        <p:nvCxnSpPr>
          <p:cNvPr id="8" name="Google Shape;694;p22">
            <a:extLst>
              <a:ext uri="{FF2B5EF4-FFF2-40B4-BE49-F238E27FC236}">
                <a16:creationId xmlns:a16="http://schemas.microsoft.com/office/drawing/2014/main" id="{E615CE03-E12D-379F-6A67-B581C95AD7EA}"/>
              </a:ext>
            </a:extLst>
          </p:cNvPr>
          <p:cNvCxnSpPr/>
          <p:nvPr/>
        </p:nvCxnSpPr>
        <p:spPr>
          <a:xfrm rot="10800000">
            <a:off x="6994488" y="2234904"/>
            <a:ext cx="0" cy="2772545"/>
          </a:xfrm>
          <a:prstGeom prst="straightConnector1">
            <a:avLst/>
          </a:prstGeom>
          <a:noFill/>
          <a:ln w="9525" cap="flat" cmpd="sng">
            <a:solidFill>
              <a:schemeClr val="accent1"/>
            </a:solidFill>
            <a:prstDash val="solid"/>
            <a:miter lim="800000"/>
            <a:headEnd type="none" w="sm" len="sm"/>
            <a:tailEnd type="none" w="sm" len="sm"/>
          </a:ln>
        </p:spPr>
      </p:cxnSp>
      <p:sp>
        <p:nvSpPr>
          <p:cNvPr id="10" name="TextBox 9">
            <a:extLst>
              <a:ext uri="{FF2B5EF4-FFF2-40B4-BE49-F238E27FC236}">
                <a16:creationId xmlns:a16="http://schemas.microsoft.com/office/drawing/2014/main" id="{E6FC271E-1FAA-9143-833C-12AAD034F0CE}"/>
              </a:ext>
            </a:extLst>
          </p:cNvPr>
          <p:cNvSpPr txBox="1"/>
          <p:nvPr/>
        </p:nvSpPr>
        <p:spPr>
          <a:xfrm>
            <a:off x="2625148" y="1575246"/>
            <a:ext cx="9388176" cy="4370427"/>
          </a:xfrm>
          <a:prstGeom prst="rect">
            <a:avLst/>
          </a:prstGeom>
          <a:noFill/>
        </p:spPr>
        <p:txBody>
          <a:bodyPr wrap="square">
            <a:spAutoFit/>
          </a:bodyPr>
          <a:lstStyle/>
          <a:p>
            <a:pPr marL="0" lvl="0" indent="0" algn="l" rtl="0">
              <a:spcBef>
                <a:spcPts val="0"/>
              </a:spcBef>
              <a:spcAft>
                <a:spcPts val="0"/>
              </a:spcAft>
              <a:buNone/>
            </a:pPr>
            <a:r>
              <a:rPr lang="en-GB" sz="2200" b="1" dirty="0">
                <a:latin typeface="Calibri" panose="020F0502020204030204" pitchFamily="34" charset="0"/>
                <a:ea typeface="Calibri" panose="020F0502020204030204" pitchFamily="34" charset="0"/>
                <a:cs typeface="Calibri" panose="020F0502020204030204" pitchFamily="34" charset="0"/>
              </a:rPr>
              <a:t>Kind &amp; </a:t>
            </a:r>
            <a:r>
              <a:rPr lang="en-GB" sz="2200" b="1" dirty="0" err="1">
                <a:latin typeface="Calibri" panose="020F0502020204030204" pitchFamily="34" charset="0"/>
                <a:ea typeface="Calibri" panose="020F0502020204030204" pitchFamily="34" charset="0"/>
                <a:cs typeface="Calibri" panose="020F0502020204030204" pitchFamily="34" charset="0"/>
              </a:rPr>
              <a:t>Subkind</a:t>
            </a: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2200" dirty="0">
                <a:latin typeface="Calibri" panose="020F0502020204030204" pitchFamily="34" charset="0"/>
                <a:ea typeface="Calibri" panose="020F0502020204030204" pitchFamily="34" charset="0"/>
                <a:cs typeface="Calibri" panose="020F0502020204030204" pitchFamily="34" charset="0"/>
              </a:rPr>
              <a:t>(rigid sortals)</a:t>
            </a: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Wingdings" panose="05000000000000000000" pitchFamily="2" charset="2"/>
              <a:buChar char="ü"/>
            </a:pPr>
            <a:r>
              <a:rPr lang="en-US" sz="2200" b="1" dirty="0">
                <a:latin typeface="Calibri" panose="020F0502020204030204" pitchFamily="34" charset="0"/>
                <a:ea typeface="Calibri" panose="020F0502020204030204" pitchFamily="34" charset="0"/>
                <a:cs typeface="Calibri" panose="020F0502020204030204" pitchFamily="34" charset="0"/>
              </a:rPr>
              <a:t>Kinds:</a:t>
            </a:r>
            <a:r>
              <a:rPr lang="en-US" sz="2200" dirty="0">
                <a:latin typeface="Calibri" panose="020F0502020204030204" pitchFamily="34" charset="0"/>
                <a:ea typeface="Calibri" panose="020F0502020204030204" pitchFamily="34" charset="0"/>
                <a:cs typeface="Calibri" panose="020F0502020204030204" pitchFamily="34" charset="0"/>
              </a:rPr>
              <a:t> essential things within a domain, identity provider (functional complex)</a:t>
            </a:r>
          </a:p>
          <a:p>
            <a:pPr marL="342900" lvl="0" indent="-342900" algn="l" rtl="0">
              <a:spcBef>
                <a:spcPts val="0"/>
              </a:spcBef>
              <a:spcAft>
                <a:spcPts val="0"/>
              </a:spcAft>
              <a:buFont typeface="Wingdings" panose="05000000000000000000" pitchFamily="2" charset="2"/>
              <a:buChar char="ü"/>
            </a:pPr>
            <a:r>
              <a:rPr lang="en-US" sz="2200" b="1" dirty="0" err="1">
                <a:latin typeface="Calibri" panose="020F0502020204030204" pitchFamily="34" charset="0"/>
                <a:ea typeface="Calibri" panose="020F0502020204030204" pitchFamily="34" charset="0"/>
                <a:cs typeface="Calibri" panose="020F0502020204030204" pitchFamily="34" charset="0"/>
              </a:rPr>
              <a:t>Subkinds</a:t>
            </a:r>
            <a:r>
              <a:rPr lang="en-US" sz="2200" b="1" dirty="0">
                <a:latin typeface="Calibri" panose="020F0502020204030204" pitchFamily="34" charset="0"/>
                <a:ea typeface="Calibri" panose="020F0502020204030204" pitchFamily="34" charset="0"/>
                <a:cs typeface="Calibri" panose="020F0502020204030204" pitchFamily="34" charset="0"/>
              </a:rPr>
              <a:t>:</a:t>
            </a:r>
            <a:r>
              <a:rPr lang="en-US" sz="2200" dirty="0">
                <a:latin typeface="Calibri" panose="020F0502020204030204" pitchFamily="34" charset="0"/>
                <a:ea typeface="Calibri" panose="020F0502020204030204" pitchFamily="34" charset="0"/>
                <a:cs typeface="Calibri" panose="020F0502020204030204" pitchFamily="34" charset="0"/>
              </a:rPr>
              <a:t> specializations of kind that inherit the identity principle </a:t>
            </a:r>
          </a:p>
        </p:txBody>
      </p:sp>
      <p:pic>
        <p:nvPicPr>
          <p:cNvPr id="12" name="Picture 11">
            <a:extLst>
              <a:ext uri="{FF2B5EF4-FFF2-40B4-BE49-F238E27FC236}">
                <a16:creationId xmlns:a16="http://schemas.microsoft.com/office/drawing/2014/main" id="{C2B30B0B-6F3A-E00A-8E1F-790E3C8EB9A9}"/>
              </a:ext>
            </a:extLst>
          </p:cNvPr>
          <p:cNvPicPr>
            <a:picLocks noChangeAspect="1"/>
          </p:cNvPicPr>
          <p:nvPr/>
        </p:nvPicPr>
        <p:blipFill>
          <a:blip r:embed="rId6"/>
          <a:srcRect l="4829" t="22842" r="18169" b="26859"/>
          <a:stretch>
            <a:fillRect/>
          </a:stretch>
        </p:blipFill>
        <p:spPr>
          <a:xfrm>
            <a:off x="2727136" y="2032499"/>
            <a:ext cx="8534705" cy="2926832"/>
          </a:xfrm>
          <a:prstGeom prst="rect">
            <a:avLst/>
          </a:prstGeom>
          <a:ln>
            <a:solidFill>
              <a:schemeClr val="accent6"/>
            </a:solidFill>
          </a:ln>
        </p:spPr>
      </p:pic>
      <p:sp>
        <p:nvSpPr>
          <p:cNvPr id="14" name="TextBox 13">
            <a:extLst>
              <a:ext uri="{FF2B5EF4-FFF2-40B4-BE49-F238E27FC236}">
                <a16:creationId xmlns:a16="http://schemas.microsoft.com/office/drawing/2014/main" id="{0C2AAF13-E885-AEFF-CE57-27147BA3AE86}"/>
              </a:ext>
            </a:extLst>
          </p:cNvPr>
          <p:cNvSpPr txBox="1"/>
          <p:nvPr/>
        </p:nvSpPr>
        <p:spPr>
          <a:xfrm>
            <a:off x="6351850" y="1969815"/>
            <a:ext cx="1363014" cy="369332"/>
          </a:xfrm>
          <a:prstGeom prst="rect">
            <a:avLst/>
          </a:prstGeom>
          <a:noFill/>
        </p:spPr>
        <p:txBody>
          <a:bodyPr wrap="square">
            <a:spAutoFit/>
          </a:bodyPr>
          <a:lstStyle/>
          <a:p>
            <a:r>
              <a:rPr lang="en-GB" dirty="0">
                <a:solidFill>
                  <a:schemeClr val="accent6"/>
                </a:solidFill>
              </a:rPr>
              <a:t>(example)</a:t>
            </a:r>
            <a:endParaRPr lang="nl-NL" dirty="0">
              <a:solidFill>
                <a:schemeClr val="accent6"/>
              </a:solidFill>
            </a:endParaRPr>
          </a:p>
        </p:txBody>
      </p:sp>
    </p:spTree>
    <p:extLst>
      <p:ext uri="{BB962C8B-B14F-4D97-AF65-F5344CB8AC3E}">
        <p14:creationId xmlns:p14="http://schemas.microsoft.com/office/powerpoint/2010/main" val="297158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EBCB-A9B3-1F4B-4E5B-84032E491A5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12C9C0C-4A64-AB23-82F6-B00A50D58F58}"/>
              </a:ext>
            </a:extLst>
          </p:cNvPr>
          <p:cNvSpPr txBox="1"/>
          <p:nvPr/>
        </p:nvSpPr>
        <p:spPr>
          <a:xfrm>
            <a:off x="2625148" y="1575246"/>
            <a:ext cx="9388176" cy="4985980"/>
          </a:xfrm>
          <a:prstGeom prst="rect">
            <a:avLst/>
          </a:prstGeom>
          <a:noFill/>
        </p:spPr>
        <p:txBody>
          <a:bodyPr wrap="square">
            <a:spAutoFit/>
          </a:bodyPr>
          <a:lstStyle/>
          <a:p>
            <a:pPr marL="0" lvl="0" indent="0" algn="l" rtl="0">
              <a:spcBef>
                <a:spcPts val="0"/>
              </a:spcBef>
              <a:spcAft>
                <a:spcPts val="0"/>
              </a:spcAft>
              <a:buNone/>
            </a:pPr>
            <a:r>
              <a:rPr lang="en-GB" sz="2200" b="1" dirty="0">
                <a:latin typeface="Calibri" panose="020F0502020204030204" pitchFamily="34" charset="0"/>
                <a:ea typeface="Calibri" panose="020F0502020204030204" pitchFamily="34" charset="0"/>
                <a:cs typeface="Calibri" panose="020F0502020204030204" pitchFamily="34" charset="0"/>
              </a:rPr>
              <a:t>Role</a:t>
            </a: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2200" dirty="0">
                <a:latin typeface="Calibri" panose="020F0502020204030204" pitchFamily="34" charset="0"/>
                <a:ea typeface="Calibri" panose="020F0502020204030204" pitchFamily="34" charset="0"/>
                <a:cs typeface="Calibri" panose="020F0502020204030204" pitchFamily="34" charset="0"/>
              </a:rPr>
              <a:t>(anti-rigid sortals)</a:t>
            </a: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000"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Wingdings" panose="05000000000000000000" pitchFamily="2" charset="2"/>
              <a:buChar char="v"/>
            </a:pPr>
            <a:r>
              <a:rPr lang="en-US" sz="2200" dirty="0">
                <a:latin typeface="Calibri" panose="020F0502020204030204" pitchFamily="34" charset="0"/>
                <a:ea typeface="Calibri" panose="020F0502020204030204" pitchFamily="34" charset="0"/>
                <a:cs typeface="Calibri" panose="020F0502020204030204" pitchFamily="34" charset="0"/>
              </a:rPr>
              <a:t>In </a:t>
            </a: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roles are defined using specializations. However, specializations in OO languages are rigid, therefore they are transformed into an </a:t>
            </a:r>
            <a:r>
              <a:rPr lang="en-US" sz="2200" b="1" dirty="0">
                <a:latin typeface="Calibri" panose="020F0502020204030204" pitchFamily="34" charset="0"/>
                <a:ea typeface="Calibri" panose="020F0502020204030204" pitchFamily="34" charset="0"/>
                <a:cs typeface="Calibri" panose="020F0502020204030204" pitchFamily="34" charset="0"/>
              </a:rPr>
              <a:t>association</a:t>
            </a:r>
          </a:p>
          <a:p>
            <a:pPr lvl="0" algn="l" rtl="0">
              <a:spcBef>
                <a:spcPts val="0"/>
              </a:spcBef>
              <a:spcAft>
                <a:spcPts val="0"/>
              </a:spcAft>
            </a:pPr>
            <a:endParaRPr lang="en-US" sz="1000" dirty="0">
              <a:latin typeface="Calibri" panose="020F0502020204030204" pitchFamily="34" charset="0"/>
              <a:ea typeface="Calibri" panose="020F0502020204030204" pitchFamily="34" charset="0"/>
              <a:cs typeface="Calibri" panose="020F0502020204030204" pitchFamily="34" charset="0"/>
            </a:endParaRPr>
          </a:p>
          <a:p>
            <a:pPr lvl="0" algn="l" rtl="0">
              <a:spcBef>
                <a:spcPts val="0"/>
              </a:spcBef>
              <a:spcAft>
                <a:spcPts val="0"/>
              </a:spcAft>
            </a:pPr>
            <a:r>
              <a:rPr lang="en-US" sz="2200" b="1" dirty="0">
                <a:latin typeface="Calibri" panose="020F0502020204030204" pitchFamily="34" charset="0"/>
                <a:ea typeface="Calibri" panose="020F0502020204030204" pitchFamily="34" charset="0"/>
                <a:cs typeface="Calibri" panose="020F0502020204030204" pitchFamily="34" charset="0"/>
              </a:rPr>
              <a:t>Obs.1:</a:t>
            </a:r>
            <a:r>
              <a:rPr lang="en-US" sz="2200" dirty="0">
                <a:latin typeface="Calibri" panose="020F0502020204030204" pitchFamily="34" charset="0"/>
                <a:ea typeface="Calibri" panose="020F0502020204030204" pitchFamily="34" charset="0"/>
                <a:cs typeface="Calibri" panose="020F0502020204030204" pitchFamily="34" charset="0"/>
              </a:rPr>
              <a:t> icon refers to </a:t>
            </a:r>
            <a:r>
              <a:rPr lang="en-US" sz="2200" b="1" dirty="0" err="1">
                <a:latin typeface="Calibri" panose="020F0502020204030204" pitchFamily="34" charset="0"/>
                <a:ea typeface="Calibri" panose="020F0502020204030204" pitchFamily="34" charset="0"/>
                <a:cs typeface="Calibri" panose="020F0502020204030204" pitchFamily="34" charset="0"/>
              </a:rPr>
              <a:t>isLeaf</a:t>
            </a:r>
            <a:r>
              <a:rPr lang="en-US" sz="2200" dirty="0">
                <a:latin typeface="Calibri" panose="020F0502020204030204" pitchFamily="34" charset="0"/>
                <a:ea typeface="Calibri" panose="020F0502020204030204" pitchFamily="34" charset="0"/>
                <a:cs typeface="Calibri" panose="020F0502020204030204" pitchFamily="34" charset="0"/>
              </a:rPr>
              <a:t> (UML) = reference from A to B can never be updated</a:t>
            </a:r>
          </a:p>
          <a:p>
            <a:pPr lvl="0"/>
            <a:r>
              <a:rPr lang="en-US" sz="2200" b="1" dirty="0">
                <a:latin typeface="Calibri" panose="020F0502020204030204" pitchFamily="34" charset="0"/>
                <a:ea typeface="Calibri" panose="020F0502020204030204" pitchFamily="34" charset="0"/>
                <a:cs typeface="Calibri" panose="020F0502020204030204" pitchFamily="34" charset="0"/>
              </a:rPr>
              <a:t>Obs.2:</a:t>
            </a:r>
            <a:r>
              <a:rPr lang="en-US" sz="2200" dirty="0">
                <a:latin typeface="Calibri" panose="020F0502020204030204" pitchFamily="34" charset="0"/>
                <a:ea typeface="Calibri" panose="020F0502020204030204" pitchFamily="34" charset="0"/>
                <a:cs typeface="Calibri" panose="020F0502020204030204" pitchFamily="34" charset="0"/>
              </a:rPr>
              <a:t> we refer to these association ends as being marked </a:t>
            </a:r>
            <a:r>
              <a:rPr lang="en-US" sz="2200" b="1" dirty="0">
                <a:latin typeface="Calibri" panose="020F0502020204030204" pitchFamily="34" charset="0"/>
                <a:ea typeface="Calibri" panose="020F0502020204030204" pitchFamily="34" charset="0"/>
                <a:cs typeface="Calibri" panose="020F0502020204030204" pitchFamily="34" charset="0"/>
              </a:rPr>
              <a:t>final</a:t>
            </a:r>
            <a:r>
              <a:rPr lang="en-US" sz="2200" dirty="0">
                <a:latin typeface="Calibri" panose="020F0502020204030204" pitchFamily="34" charset="0"/>
                <a:ea typeface="Calibri" panose="020F0502020204030204" pitchFamily="34" charset="0"/>
                <a:cs typeface="Calibri" panose="020F0502020204030204" pitchFamily="34" charset="0"/>
              </a:rPr>
              <a:t> (like Java)</a:t>
            </a:r>
          </a:p>
          <a:p>
            <a:pPr lvl="0" algn="l" rtl="0">
              <a:spcBef>
                <a:spcPts val="0"/>
              </a:spcBef>
              <a:spcAft>
                <a:spcPts val="0"/>
              </a:spcAft>
            </a:pPr>
            <a:endParaRPr lang="en-US" sz="2200" dirty="0">
              <a:latin typeface="Calibri" panose="020F0502020204030204" pitchFamily="34" charset="0"/>
              <a:ea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38BE7872-9041-0480-2AAD-AF86C23AD655}"/>
              </a:ext>
            </a:extLst>
          </p:cNvPr>
          <p:cNvSpPr>
            <a:spLocks noGrp="1"/>
          </p:cNvSpPr>
          <p:nvPr>
            <p:ph type="title"/>
          </p:nvPr>
        </p:nvSpPr>
        <p:spPr/>
        <p:txBody>
          <a:bodyPr/>
          <a:lstStyle/>
          <a:p>
            <a:r>
              <a:rPr lang="en-US" dirty="0" err="1"/>
              <a:t>ontouml</a:t>
            </a:r>
            <a:r>
              <a:rPr lang="en-US" dirty="0"/>
              <a:t> to </a:t>
            </a:r>
            <a:r>
              <a:rPr lang="en-US" dirty="0" err="1"/>
              <a:t>uml</a:t>
            </a:r>
            <a:r>
              <a:rPr lang="en-US" dirty="0"/>
              <a:t> mappings </a:t>
            </a:r>
            <a:endParaRPr lang="nl-NL" dirty="0"/>
          </a:p>
        </p:txBody>
      </p:sp>
      <p:sp>
        <p:nvSpPr>
          <p:cNvPr id="4" name="Slide Number Placeholder 3">
            <a:extLst>
              <a:ext uri="{FF2B5EF4-FFF2-40B4-BE49-F238E27FC236}">
                <a16:creationId xmlns:a16="http://schemas.microsoft.com/office/drawing/2014/main" id="{202176FC-CE6B-4EFA-684D-5B82D5E95BB0}"/>
              </a:ext>
            </a:extLst>
          </p:cNvPr>
          <p:cNvSpPr>
            <a:spLocks noGrp="1"/>
          </p:cNvSpPr>
          <p:nvPr>
            <p:ph type="sldNum" sz="quarter" idx="10"/>
          </p:nvPr>
        </p:nvSpPr>
        <p:spPr/>
        <p:txBody>
          <a:bodyPr/>
          <a:lstStyle/>
          <a:p>
            <a:fld id="{6586D83B-F5E2-6149-B7DD-0F6F1BA75908}" type="slidenum">
              <a:rPr lang="en-US" smtClean="0"/>
              <a:pPr/>
              <a:t>14</a:t>
            </a:fld>
            <a:endParaRPr lang="en-US" dirty="0"/>
          </a:p>
        </p:txBody>
      </p:sp>
      <p:pic>
        <p:nvPicPr>
          <p:cNvPr id="2" name="Google Shape;764;p29" descr="A screenshot of a computer&#10;&#10;Description automatically generated">
            <a:extLst>
              <a:ext uri="{FF2B5EF4-FFF2-40B4-BE49-F238E27FC236}">
                <a16:creationId xmlns:a16="http://schemas.microsoft.com/office/drawing/2014/main" id="{3EE2833A-890F-2787-6FF4-B17B764C0CAD}"/>
              </a:ext>
            </a:extLst>
          </p:cNvPr>
          <p:cNvPicPr preferRelativeResize="0"/>
          <p:nvPr/>
        </p:nvPicPr>
        <p:blipFill rotWithShape="1">
          <a:blip r:embed="rId3">
            <a:alphaModFix/>
          </a:blip>
          <a:srcRect/>
          <a:stretch/>
        </p:blipFill>
        <p:spPr>
          <a:xfrm>
            <a:off x="8534400" y="37401"/>
            <a:ext cx="3657600" cy="1810449"/>
          </a:xfrm>
          <a:prstGeom prst="rect">
            <a:avLst/>
          </a:prstGeom>
          <a:ln/>
        </p:spPr>
        <p:style>
          <a:lnRef idx="2">
            <a:schemeClr val="dk1"/>
          </a:lnRef>
          <a:fillRef idx="1">
            <a:schemeClr val="lt1"/>
          </a:fillRef>
          <a:effectRef idx="0">
            <a:schemeClr val="dk1"/>
          </a:effectRef>
          <a:fontRef idx="minor">
            <a:schemeClr val="dk1"/>
          </a:fontRef>
        </p:style>
      </p:pic>
      <p:sp>
        <p:nvSpPr>
          <p:cNvPr id="3" name="Rectangle: Rounded Corners 2">
            <a:extLst>
              <a:ext uri="{FF2B5EF4-FFF2-40B4-BE49-F238E27FC236}">
                <a16:creationId xmlns:a16="http://schemas.microsoft.com/office/drawing/2014/main" id="{EBA02743-6AB9-00A0-963B-11B337396B71}"/>
              </a:ext>
            </a:extLst>
          </p:cNvPr>
          <p:cNvSpPr/>
          <p:nvPr/>
        </p:nvSpPr>
        <p:spPr>
          <a:xfrm>
            <a:off x="9520126" y="37401"/>
            <a:ext cx="1700324" cy="540298"/>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Google Shape;702;p23">
            <a:extLst>
              <a:ext uri="{FF2B5EF4-FFF2-40B4-BE49-F238E27FC236}">
                <a16:creationId xmlns:a16="http://schemas.microsoft.com/office/drawing/2014/main" id="{3CB04FEF-CBEF-2776-1676-0324704EBB77}"/>
              </a:ext>
            </a:extLst>
          </p:cNvPr>
          <p:cNvPicPr preferRelativeResize="0"/>
          <p:nvPr/>
        </p:nvPicPr>
        <p:blipFill rotWithShape="1">
          <a:blip r:embed="rId4">
            <a:alphaModFix/>
          </a:blip>
          <a:srcRect/>
          <a:stretch/>
        </p:blipFill>
        <p:spPr>
          <a:xfrm>
            <a:off x="7277622" y="2057251"/>
            <a:ext cx="4706030" cy="2123658"/>
          </a:xfrm>
          <a:prstGeom prst="rect">
            <a:avLst/>
          </a:prstGeom>
          <a:noFill/>
          <a:ln>
            <a:noFill/>
          </a:ln>
        </p:spPr>
      </p:pic>
      <p:sp>
        <p:nvSpPr>
          <p:cNvPr id="9" name="TextBox 8">
            <a:extLst>
              <a:ext uri="{FF2B5EF4-FFF2-40B4-BE49-F238E27FC236}">
                <a16:creationId xmlns:a16="http://schemas.microsoft.com/office/drawing/2014/main" id="{9FC834BF-B6E6-D58D-8E90-55FC938425F2}"/>
              </a:ext>
            </a:extLst>
          </p:cNvPr>
          <p:cNvSpPr txBox="1"/>
          <p:nvPr/>
        </p:nvSpPr>
        <p:spPr>
          <a:xfrm>
            <a:off x="2664868" y="2519532"/>
            <a:ext cx="4277723" cy="2123658"/>
          </a:xfrm>
          <a:prstGeom prst="rect">
            <a:avLst/>
          </a:prstGeom>
          <a:noFill/>
        </p:spPr>
        <p:txBody>
          <a:bodyPr wrap="square">
            <a:spAutoFit/>
          </a:bodyPr>
          <a:lstStyle/>
          <a:p>
            <a:pPr marL="342900" lvl="0" indent="-342900" algn="l" rtl="0">
              <a:spcBef>
                <a:spcPts val="0"/>
              </a:spcBef>
              <a:spcAft>
                <a:spcPts val="0"/>
              </a:spcAft>
              <a:buFont typeface="Wingdings" panose="05000000000000000000" pitchFamily="2" charset="2"/>
              <a:buChar char="ü"/>
            </a:pPr>
            <a:r>
              <a:rPr lang="en-US" sz="2200" dirty="0">
                <a:latin typeface="Calibri" panose="020F0502020204030204" pitchFamily="34" charset="0"/>
                <a:ea typeface="Calibri" panose="020F0502020204030204" pitchFamily="34" charset="0"/>
                <a:cs typeface="Calibri" panose="020F0502020204030204" pitchFamily="34" charset="0"/>
              </a:rPr>
              <a:t>Specializes identity providers (e.g., kind), indicating a certain role that something </a:t>
            </a:r>
            <a:r>
              <a:rPr lang="en-US" sz="2200" b="1" dirty="0">
                <a:latin typeface="Calibri" panose="020F0502020204030204" pitchFamily="34" charset="0"/>
                <a:ea typeface="Calibri" panose="020F0502020204030204" pitchFamily="34" charset="0"/>
                <a:cs typeface="Calibri" panose="020F0502020204030204" pitchFamily="34" charset="0"/>
              </a:rPr>
              <a:t>can play at a particular moment</a:t>
            </a:r>
            <a:r>
              <a:rPr lang="en-US" sz="2200" dirty="0">
                <a:latin typeface="Calibri" panose="020F0502020204030204" pitchFamily="34" charset="0"/>
                <a:ea typeface="Calibri" panose="020F0502020204030204" pitchFamily="34" charset="0"/>
                <a:cs typeface="Calibri" panose="020F0502020204030204" pitchFamily="34" charset="0"/>
              </a:rPr>
              <a:t> in time</a:t>
            </a:r>
          </a:p>
          <a:p>
            <a:pPr marL="342900" lvl="0" indent="-342900" algn="l" rtl="0">
              <a:spcBef>
                <a:spcPts val="0"/>
              </a:spcBef>
              <a:spcAft>
                <a:spcPts val="0"/>
              </a:spcAft>
              <a:buFont typeface="Wingdings" panose="05000000000000000000" pitchFamily="2" charset="2"/>
              <a:buChar char="ü"/>
            </a:pPr>
            <a:r>
              <a:rPr lang="en-US" sz="2200" dirty="0">
                <a:latin typeface="Calibri" panose="020F0502020204030204" pitchFamily="34" charset="0"/>
                <a:ea typeface="Calibri" panose="020F0502020204030204" pitchFamily="34" charset="0"/>
                <a:cs typeface="Calibri" panose="020F0502020204030204" pitchFamily="34" charset="0"/>
              </a:rPr>
              <a:t>Roles can also </a:t>
            </a:r>
            <a:r>
              <a:rPr lang="en-US" sz="2200" b="1" dirty="0">
                <a:latin typeface="Calibri" panose="020F0502020204030204" pitchFamily="34" charset="0"/>
                <a:ea typeface="Calibri" panose="020F0502020204030204" pitchFamily="34" charset="0"/>
                <a:cs typeface="Calibri" panose="020F0502020204030204" pitchFamily="34" charset="0"/>
              </a:rPr>
              <a:t>change over time</a:t>
            </a:r>
          </a:p>
          <a:p>
            <a:pPr lvl="0" algn="l" rtl="0">
              <a:spcBef>
                <a:spcPts val="0"/>
              </a:spcBef>
              <a:spcAft>
                <a:spcPts val="0"/>
              </a:spcAft>
            </a:pPr>
            <a:endParaRPr lang="en-US" sz="2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9492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9902E-E979-79F5-6F06-DB1D7ACD66F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26F9650-AA6E-341E-B4DC-863E0A66D561}"/>
              </a:ext>
            </a:extLst>
          </p:cNvPr>
          <p:cNvSpPr txBox="1"/>
          <p:nvPr/>
        </p:nvSpPr>
        <p:spPr>
          <a:xfrm>
            <a:off x="2625148" y="1575246"/>
            <a:ext cx="9388176" cy="5139869"/>
          </a:xfrm>
          <a:prstGeom prst="rect">
            <a:avLst/>
          </a:prstGeom>
          <a:noFill/>
        </p:spPr>
        <p:txBody>
          <a:bodyPr wrap="square">
            <a:spAutoFit/>
          </a:bodyPr>
          <a:lstStyle/>
          <a:p>
            <a:pPr marL="0" lvl="0" indent="0" algn="l" rtl="0">
              <a:spcBef>
                <a:spcPts val="0"/>
              </a:spcBef>
              <a:spcAft>
                <a:spcPts val="0"/>
              </a:spcAft>
              <a:buNone/>
            </a:pPr>
            <a:r>
              <a:rPr lang="en-GB" sz="2200" b="1" dirty="0">
                <a:latin typeface="Calibri" panose="020F0502020204030204" pitchFamily="34" charset="0"/>
                <a:ea typeface="Calibri" panose="020F0502020204030204" pitchFamily="34" charset="0"/>
                <a:cs typeface="Calibri" panose="020F0502020204030204" pitchFamily="34" charset="0"/>
              </a:rPr>
              <a:t>Phase: </a:t>
            </a:r>
            <a:r>
              <a:rPr lang="en-GB" sz="2200" dirty="0">
                <a:latin typeface="Calibri" panose="020F0502020204030204" pitchFamily="34" charset="0"/>
                <a:ea typeface="Calibri" panose="020F0502020204030204" pitchFamily="34" charset="0"/>
                <a:cs typeface="Calibri" panose="020F0502020204030204" pitchFamily="34" charset="0"/>
              </a:rPr>
              <a:t>with vs without properties</a:t>
            </a: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2200" dirty="0">
                <a:latin typeface="Calibri" panose="020F0502020204030204" pitchFamily="34" charset="0"/>
                <a:ea typeface="Calibri" panose="020F0502020204030204" pitchFamily="34" charset="0"/>
                <a:cs typeface="Calibri" panose="020F0502020204030204" pitchFamily="34" charset="0"/>
              </a:rPr>
              <a:t>(anti-rigid sortals)</a:t>
            </a: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lvl="0" algn="l" rtl="0">
              <a:spcBef>
                <a:spcPts val="0"/>
              </a:spcBef>
              <a:spcAft>
                <a:spcPts val="0"/>
              </a:spcAft>
            </a:pPr>
            <a:endParaRPr lang="en-US" sz="1000" dirty="0">
              <a:latin typeface="Calibri" panose="020F0502020204030204" pitchFamily="34" charset="0"/>
              <a:ea typeface="Calibri" panose="020F0502020204030204" pitchFamily="34" charset="0"/>
              <a:cs typeface="Calibri" panose="020F0502020204030204" pitchFamily="34" charset="0"/>
            </a:endParaRPr>
          </a:p>
          <a:p>
            <a:pPr lvl="0" algn="l" rtl="0">
              <a:spcBef>
                <a:spcPts val="0"/>
              </a:spcBef>
              <a:spcAft>
                <a:spcPts val="0"/>
              </a:spcAft>
            </a:pPr>
            <a:endParaRPr lang="en-US" sz="1000"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Wingdings" panose="05000000000000000000" pitchFamily="2" charset="2"/>
              <a:buChar char="ü"/>
            </a:pPr>
            <a:r>
              <a:rPr lang="en-US" sz="2200" b="1" dirty="0">
                <a:latin typeface="Calibri" panose="020F0502020204030204" pitchFamily="34" charset="0"/>
                <a:ea typeface="Calibri" panose="020F0502020204030204" pitchFamily="34" charset="0"/>
                <a:cs typeface="Calibri" panose="020F0502020204030204" pitchFamily="34" charset="0"/>
              </a:rPr>
              <a:t>Without:</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dirty="0" err="1">
                <a:latin typeface="Calibri" panose="020F0502020204030204" pitchFamily="34" charset="0"/>
                <a:ea typeface="Calibri" panose="020F0502020204030204" pitchFamily="34" charset="0"/>
                <a:cs typeface="Calibri" panose="020F0502020204030204" pitchFamily="34" charset="0"/>
              </a:rPr>
              <a:t>enum</a:t>
            </a:r>
            <a:r>
              <a:rPr lang="en-US" sz="2200" dirty="0">
                <a:latin typeface="Calibri" panose="020F0502020204030204" pitchFamily="34" charset="0"/>
                <a:ea typeface="Calibri" panose="020F0502020204030204" pitchFamily="34" charset="0"/>
                <a:cs typeface="Calibri" panose="020F0502020204030204" pitchFamily="34" charset="0"/>
              </a:rPr>
              <a:t> with multiplicity = 1 for </a:t>
            </a:r>
            <a:r>
              <a:rPr lang="en-US" sz="2200" b="1" dirty="0">
                <a:latin typeface="Calibri" panose="020F0502020204030204" pitchFamily="34" charset="0"/>
                <a:ea typeface="Calibri" panose="020F0502020204030204" pitchFamily="34" charset="0"/>
                <a:cs typeface="Calibri" panose="020F0502020204030204" pitchFamily="34" charset="0"/>
              </a:rPr>
              <a:t>completeness</a:t>
            </a:r>
            <a:r>
              <a:rPr lang="en-US" sz="2200" dirty="0">
                <a:latin typeface="Calibri" panose="020F0502020204030204" pitchFamily="34" charset="0"/>
                <a:ea typeface="Calibri" panose="020F0502020204030204" pitchFamily="34" charset="0"/>
                <a:cs typeface="Calibri" panose="020F0502020204030204" pitchFamily="34" charset="0"/>
              </a:rPr>
              <a:t> and </a:t>
            </a:r>
            <a:r>
              <a:rPr lang="en-US" sz="2200" b="1" dirty="0">
                <a:latin typeface="Calibri" panose="020F0502020204030204" pitchFamily="34" charset="0"/>
                <a:ea typeface="Calibri" panose="020F0502020204030204" pitchFamily="34" charset="0"/>
                <a:cs typeface="Calibri" panose="020F0502020204030204" pitchFamily="34" charset="0"/>
              </a:rPr>
              <a:t>disjointedness</a:t>
            </a:r>
          </a:p>
          <a:p>
            <a:pPr marL="342900" lvl="0" indent="-342900" algn="l" rtl="0">
              <a:spcBef>
                <a:spcPts val="0"/>
              </a:spcBef>
              <a:spcAft>
                <a:spcPts val="0"/>
              </a:spcAft>
              <a:buFont typeface="Wingdings" panose="05000000000000000000" pitchFamily="2" charset="2"/>
              <a:buChar char="ü"/>
            </a:pPr>
            <a:r>
              <a:rPr lang="en-US" sz="2200" b="1" dirty="0">
                <a:latin typeface="Calibri" panose="020F0502020204030204" pitchFamily="34" charset="0"/>
                <a:ea typeface="Calibri" panose="020F0502020204030204" pitchFamily="34" charset="0"/>
                <a:cs typeface="Calibri" panose="020F0502020204030204" pitchFamily="34" charset="0"/>
              </a:rPr>
              <a:t>With:</a:t>
            </a:r>
            <a:r>
              <a:rPr lang="en-US" sz="2200" dirty="0">
                <a:latin typeface="Calibri" panose="020F0502020204030204" pitchFamily="34" charset="0"/>
                <a:ea typeface="Calibri" panose="020F0502020204030204" pitchFamily="34" charset="0"/>
                <a:cs typeface="Calibri" panose="020F0502020204030204" pitchFamily="34" charset="0"/>
              </a:rPr>
              <a:t> interface is generated that is implemented by classes (phases)</a:t>
            </a:r>
          </a:p>
          <a:p>
            <a:pPr marL="800100" lvl="1" indent="-342900">
              <a:buFont typeface="Wingdings" panose="05000000000000000000" pitchFamily="2" charset="2"/>
              <a:buChar char="ü"/>
            </a:pPr>
            <a:r>
              <a:rPr lang="en-US" sz="2200" dirty="0">
                <a:latin typeface="Calibri" panose="020F0502020204030204" pitchFamily="34" charset="0"/>
                <a:ea typeface="Calibri" panose="020F0502020204030204" pitchFamily="34" charset="0"/>
                <a:cs typeface="Calibri" panose="020F0502020204030204" pitchFamily="34" charset="0"/>
              </a:rPr>
              <a:t>Relation (class – interface) </a:t>
            </a:r>
            <a:r>
              <a:rPr lang="en-US" sz="22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en-US" sz="2200" dirty="0">
                <a:latin typeface="Calibri" panose="020F0502020204030204" pitchFamily="34" charset="0"/>
                <a:ea typeface="Calibri" panose="020F0502020204030204" pitchFamily="34" charset="0"/>
                <a:cs typeface="Calibri" panose="020F0502020204030204" pitchFamily="34" charset="0"/>
              </a:rPr>
              <a:t>UML </a:t>
            </a:r>
            <a:r>
              <a:rPr lang="en-US" sz="2200" b="1" dirty="0">
                <a:latin typeface="Calibri" panose="020F0502020204030204" pitchFamily="34" charset="0"/>
                <a:ea typeface="Calibri" panose="020F0502020204030204" pitchFamily="34" charset="0"/>
                <a:cs typeface="Calibri" panose="020F0502020204030204" pitchFamily="34" charset="0"/>
              </a:rPr>
              <a:t>Interface realization</a:t>
            </a:r>
          </a:p>
          <a:p>
            <a:pPr marL="800100" lvl="1" indent="-342900">
              <a:buFont typeface="Wingdings" panose="05000000000000000000" pitchFamily="2" charset="2"/>
              <a:buChar char="ü"/>
            </a:pPr>
            <a:r>
              <a:rPr lang="en-US" sz="2200" dirty="0">
                <a:latin typeface="Calibri" panose="020F0502020204030204" pitchFamily="34" charset="0"/>
                <a:ea typeface="Calibri" panose="020F0502020204030204" pitchFamily="34" charset="0"/>
                <a:cs typeface="Calibri" panose="020F0502020204030204" pitchFamily="34" charset="0"/>
              </a:rPr>
              <a:t>Resembles the </a:t>
            </a:r>
            <a:r>
              <a:rPr lang="en-US" sz="2200" b="1" dirty="0">
                <a:latin typeface="Calibri" panose="020F0502020204030204" pitchFamily="34" charset="0"/>
                <a:ea typeface="Calibri" panose="020F0502020204030204" pitchFamily="34" charset="0"/>
                <a:cs typeface="Calibri" panose="020F0502020204030204" pitchFamily="34" charset="0"/>
              </a:rPr>
              <a:t>state design pattern</a:t>
            </a:r>
            <a:r>
              <a:rPr lang="en-US" sz="2200" dirty="0">
                <a:latin typeface="Calibri" panose="020F0502020204030204" pitchFamily="34" charset="0"/>
                <a:ea typeface="Calibri" panose="020F0502020204030204" pitchFamily="34" charset="0"/>
                <a:cs typeface="Calibri" panose="020F0502020204030204" pitchFamily="34" charset="0"/>
              </a:rPr>
              <a:t> (state changes)</a:t>
            </a:r>
          </a:p>
          <a:p>
            <a:pPr lvl="0" algn="l" rtl="0">
              <a:spcBef>
                <a:spcPts val="0"/>
              </a:spcBef>
              <a:spcAft>
                <a:spcPts val="0"/>
              </a:spcAft>
            </a:pPr>
            <a:endParaRPr lang="en-US" sz="2200" dirty="0">
              <a:latin typeface="Calibri" panose="020F0502020204030204" pitchFamily="34" charset="0"/>
              <a:ea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687F93FC-C713-6BF7-0D82-27BAED751BD6}"/>
              </a:ext>
            </a:extLst>
          </p:cNvPr>
          <p:cNvSpPr>
            <a:spLocks noGrp="1"/>
          </p:cNvSpPr>
          <p:nvPr>
            <p:ph type="title"/>
          </p:nvPr>
        </p:nvSpPr>
        <p:spPr/>
        <p:txBody>
          <a:bodyPr/>
          <a:lstStyle/>
          <a:p>
            <a:r>
              <a:rPr lang="en-US" dirty="0" err="1"/>
              <a:t>ontouml</a:t>
            </a:r>
            <a:r>
              <a:rPr lang="en-US" dirty="0"/>
              <a:t> to </a:t>
            </a:r>
            <a:r>
              <a:rPr lang="en-US" dirty="0" err="1"/>
              <a:t>uml</a:t>
            </a:r>
            <a:r>
              <a:rPr lang="en-US" dirty="0"/>
              <a:t> mappings </a:t>
            </a:r>
            <a:endParaRPr lang="nl-NL" dirty="0"/>
          </a:p>
        </p:txBody>
      </p:sp>
      <p:sp>
        <p:nvSpPr>
          <p:cNvPr id="4" name="Slide Number Placeholder 3">
            <a:extLst>
              <a:ext uri="{FF2B5EF4-FFF2-40B4-BE49-F238E27FC236}">
                <a16:creationId xmlns:a16="http://schemas.microsoft.com/office/drawing/2014/main" id="{8BBAB0A3-64D4-8EFD-50E8-3A9B5708DD67}"/>
              </a:ext>
            </a:extLst>
          </p:cNvPr>
          <p:cNvSpPr>
            <a:spLocks noGrp="1"/>
          </p:cNvSpPr>
          <p:nvPr>
            <p:ph type="sldNum" sz="quarter" idx="10"/>
          </p:nvPr>
        </p:nvSpPr>
        <p:spPr/>
        <p:txBody>
          <a:bodyPr/>
          <a:lstStyle/>
          <a:p>
            <a:fld id="{6586D83B-F5E2-6149-B7DD-0F6F1BA75908}" type="slidenum">
              <a:rPr lang="en-US" smtClean="0"/>
              <a:pPr/>
              <a:t>15</a:t>
            </a:fld>
            <a:endParaRPr lang="en-US" dirty="0"/>
          </a:p>
        </p:txBody>
      </p:sp>
      <p:pic>
        <p:nvPicPr>
          <p:cNvPr id="2" name="Google Shape;764;p29" descr="A screenshot of a computer&#10;&#10;Description automatically generated">
            <a:extLst>
              <a:ext uri="{FF2B5EF4-FFF2-40B4-BE49-F238E27FC236}">
                <a16:creationId xmlns:a16="http://schemas.microsoft.com/office/drawing/2014/main" id="{80D63C27-2795-4601-A344-E9F6217FAF73}"/>
              </a:ext>
            </a:extLst>
          </p:cNvPr>
          <p:cNvPicPr preferRelativeResize="0"/>
          <p:nvPr/>
        </p:nvPicPr>
        <p:blipFill rotWithShape="1">
          <a:blip r:embed="rId3">
            <a:alphaModFix/>
          </a:blip>
          <a:srcRect/>
          <a:stretch/>
        </p:blipFill>
        <p:spPr>
          <a:xfrm>
            <a:off x="8534400" y="37401"/>
            <a:ext cx="3657600" cy="1810449"/>
          </a:xfrm>
          <a:prstGeom prst="rect">
            <a:avLst/>
          </a:prstGeom>
          <a:ln/>
        </p:spPr>
        <p:style>
          <a:lnRef idx="2">
            <a:schemeClr val="dk1"/>
          </a:lnRef>
          <a:fillRef idx="1">
            <a:schemeClr val="lt1"/>
          </a:fillRef>
          <a:effectRef idx="0">
            <a:schemeClr val="dk1"/>
          </a:effectRef>
          <a:fontRef idx="minor">
            <a:schemeClr val="dk1"/>
          </a:fontRef>
        </p:style>
      </p:pic>
      <p:sp>
        <p:nvSpPr>
          <p:cNvPr id="3" name="Rectangle: Rounded Corners 2">
            <a:extLst>
              <a:ext uri="{FF2B5EF4-FFF2-40B4-BE49-F238E27FC236}">
                <a16:creationId xmlns:a16="http://schemas.microsoft.com/office/drawing/2014/main" id="{3372AC51-325A-7124-F2D3-7C5DB40A3666}"/>
              </a:ext>
            </a:extLst>
          </p:cNvPr>
          <p:cNvSpPr/>
          <p:nvPr/>
        </p:nvSpPr>
        <p:spPr>
          <a:xfrm>
            <a:off x="9520126" y="37401"/>
            <a:ext cx="1700324" cy="540298"/>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9">
            <a:extLst>
              <a:ext uri="{FF2B5EF4-FFF2-40B4-BE49-F238E27FC236}">
                <a16:creationId xmlns:a16="http://schemas.microsoft.com/office/drawing/2014/main" id="{30FF34C2-65D9-A2CD-2775-3549BADCADF2}"/>
              </a:ext>
            </a:extLst>
          </p:cNvPr>
          <p:cNvPicPr>
            <a:picLocks noChangeAspect="1"/>
          </p:cNvPicPr>
          <p:nvPr/>
        </p:nvPicPr>
        <p:blipFill>
          <a:blip r:embed="rId4"/>
          <a:srcRect l="27843" t="30417" r="37071" b="30248"/>
          <a:stretch>
            <a:fillRect/>
          </a:stretch>
        </p:blipFill>
        <p:spPr>
          <a:xfrm>
            <a:off x="2724698" y="2418160"/>
            <a:ext cx="3888839" cy="2288836"/>
          </a:xfrm>
          <a:prstGeom prst="rect">
            <a:avLst/>
          </a:prstGeom>
          <a:ln>
            <a:solidFill>
              <a:srgbClr val="278627"/>
            </a:solidFill>
          </a:ln>
        </p:spPr>
      </p:pic>
      <p:pic>
        <p:nvPicPr>
          <p:cNvPr id="12" name="Picture 11">
            <a:extLst>
              <a:ext uri="{FF2B5EF4-FFF2-40B4-BE49-F238E27FC236}">
                <a16:creationId xmlns:a16="http://schemas.microsoft.com/office/drawing/2014/main" id="{01A0605C-9581-895D-802B-67B77544533D}"/>
              </a:ext>
            </a:extLst>
          </p:cNvPr>
          <p:cNvPicPr>
            <a:picLocks noChangeAspect="1"/>
          </p:cNvPicPr>
          <p:nvPr/>
        </p:nvPicPr>
        <p:blipFill>
          <a:blip r:embed="rId5"/>
          <a:srcRect l="24863" t="25298" r="33117" b="33903"/>
          <a:stretch>
            <a:fillRect/>
          </a:stretch>
        </p:blipFill>
        <p:spPr>
          <a:xfrm>
            <a:off x="6905729" y="2263087"/>
            <a:ext cx="5123146" cy="2611416"/>
          </a:xfrm>
          <a:prstGeom prst="rect">
            <a:avLst/>
          </a:prstGeom>
          <a:ln>
            <a:solidFill>
              <a:srgbClr val="278627"/>
            </a:solidFill>
          </a:ln>
        </p:spPr>
      </p:pic>
    </p:spTree>
    <p:extLst>
      <p:ext uri="{BB962C8B-B14F-4D97-AF65-F5344CB8AC3E}">
        <p14:creationId xmlns:p14="http://schemas.microsoft.com/office/powerpoint/2010/main" val="166756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4DB8E-2B39-A40D-0756-3F54C3A1CDC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408B770-B4ED-BADF-B92E-8D9044BAD3A9}"/>
              </a:ext>
            </a:extLst>
          </p:cNvPr>
          <p:cNvSpPr>
            <a:spLocks noGrp="1"/>
          </p:cNvSpPr>
          <p:nvPr>
            <p:ph type="title"/>
          </p:nvPr>
        </p:nvSpPr>
        <p:spPr/>
        <p:txBody>
          <a:bodyPr/>
          <a:lstStyle/>
          <a:p>
            <a:r>
              <a:rPr lang="en-US" dirty="0" err="1"/>
              <a:t>ontouml</a:t>
            </a:r>
            <a:r>
              <a:rPr lang="en-US" dirty="0"/>
              <a:t> to </a:t>
            </a:r>
            <a:r>
              <a:rPr lang="en-US" dirty="0" err="1"/>
              <a:t>uml</a:t>
            </a:r>
            <a:r>
              <a:rPr lang="en-US" dirty="0"/>
              <a:t> mappings </a:t>
            </a:r>
            <a:endParaRPr lang="nl-NL" dirty="0"/>
          </a:p>
        </p:txBody>
      </p:sp>
      <p:sp>
        <p:nvSpPr>
          <p:cNvPr id="4" name="Slide Number Placeholder 3">
            <a:extLst>
              <a:ext uri="{FF2B5EF4-FFF2-40B4-BE49-F238E27FC236}">
                <a16:creationId xmlns:a16="http://schemas.microsoft.com/office/drawing/2014/main" id="{33882A35-EBAB-92DF-279A-7ABDD53BA767}"/>
              </a:ext>
            </a:extLst>
          </p:cNvPr>
          <p:cNvSpPr>
            <a:spLocks noGrp="1"/>
          </p:cNvSpPr>
          <p:nvPr>
            <p:ph type="sldNum" sz="quarter" idx="10"/>
          </p:nvPr>
        </p:nvSpPr>
        <p:spPr/>
        <p:txBody>
          <a:bodyPr/>
          <a:lstStyle/>
          <a:p>
            <a:fld id="{6586D83B-F5E2-6149-B7DD-0F6F1BA75908}" type="slidenum">
              <a:rPr lang="en-US" smtClean="0"/>
              <a:pPr/>
              <a:t>16</a:t>
            </a:fld>
            <a:endParaRPr lang="en-US" dirty="0"/>
          </a:p>
        </p:txBody>
      </p:sp>
      <p:pic>
        <p:nvPicPr>
          <p:cNvPr id="2" name="Google Shape;764;p29" descr="A screenshot of a computer&#10;&#10;Description automatically generated">
            <a:extLst>
              <a:ext uri="{FF2B5EF4-FFF2-40B4-BE49-F238E27FC236}">
                <a16:creationId xmlns:a16="http://schemas.microsoft.com/office/drawing/2014/main" id="{F0526034-A750-99FC-F49C-1F805C17EE69}"/>
              </a:ext>
            </a:extLst>
          </p:cNvPr>
          <p:cNvPicPr preferRelativeResize="0"/>
          <p:nvPr/>
        </p:nvPicPr>
        <p:blipFill rotWithShape="1">
          <a:blip r:embed="rId3">
            <a:alphaModFix/>
          </a:blip>
          <a:srcRect/>
          <a:stretch/>
        </p:blipFill>
        <p:spPr>
          <a:xfrm>
            <a:off x="8534400" y="37401"/>
            <a:ext cx="3657600" cy="1810449"/>
          </a:xfrm>
          <a:prstGeom prst="rect">
            <a:avLst/>
          </a:prstGeom>
          <a:ln/>
        </p:spPr>
        <p:style>
          <a:lnRef idx="2">
            <a:schemeClr val="dk1"/>
          </a:lnRef>
          <a:fillRef idx="1">
            <a:schemeClr val="lt1"/>
          </a:fillRef>
          <a:effectRef idx="0">
            <a:schemeClr val="dk1"/>
          </a:effectRef>
          <a:fontRef idx="minor">
            <a:schemeClr val="dk1"/>
          </a:fontRef>
        </p:style>
      </p:pic>
      <p:sp>
        <p:nvSpPr>
          <p:cNvPr id="3" name="Rectangle: Rounded Corners 2">
            <a:extLst>
              <a:ext uri="{FF2B5EF4-FFF2-40B4-BE49-F238E27FC236}">
                <a16:creationId xmlns:a16="http://schemas.microsoft.com/office/drawing/2014/main" id="{C0B9D6E4-E020-6556-015C-B00C905CDDBF}"/>
              </a:ext>
            </a:extLst>
          </p:cNvPr>
          <p:cNvSpPr/>
          <p:nvPr/>
        </p:nvSpPr>
        <p:spPr>
          <a:xfrm>
            <a:off x="9520126" y="37401"/>
            <a:ext cx="1700324" cy="540298"/>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xtBox 5">
            <a:extLst>
              <a:ext uri="{FF2B5EF4-FFF2-40B4-BE49-F238E27FC236}">
                <a16:creationId xmlns:a16="http://schemas.microsoft.com/office/drawing/2014/main" id="{BE281B2A-CA6B-3B97-2808-AC97AC79B3EC}"/>
              </a:ext>
            </a:extLst>
          </p:cNvPr>
          <p:cNvSpPr txBox="1"/>
          <p:nvPr/>
        </p:nvSpPr>
        <p:spPr>
          <a:xfrm>
            <a:off x="2625148" y="1575246"/>
            <a:ext cx="9388176" cy="5155257"/>
          </a:xfrm>
          <a:prstGeom prst="rect">
            <a:avLst/>
          </a:prstGeom>
          <a:noFill/>
        </p:spPr>
        <p:txBody>
          <a:bodyPr wrap="square">
            <a:spAutoFit/>
          </a:bodyPr>
          <a:lstStyle/>
          <a:p>
            <a:pPr marL="0" lvl="0" indent="0" algn="l" rtl="0">
              <a:spcBef>
                <a:spcPts val="0"/>
              </a:spcBef>
              <a:spcAft>
                <a:spcPts val="0"/>
              </a:spcAft>
              <a:buNone/>
            </a:pPr>
            <a:r>
              <a:rPr lang="en-US" sz="2400" b="1" dirty="0">
                <a:latin typeface="Calibri" panose="020F0502020204030204" pitchFamily="34" charset="0"/>
                <a:ea typeface="Calibri" panose="020F0502020204030204" pitchFamily="34" charset="0"/>
                <a:cs typeface="Calibri" panose="020F0502020204030204" pitchFamily="34" charset="0"/>
              </a:rPr>
              <a:t>Summary</a:t>
            </a:r>
          </a:p>
          <a:p>
            <a:pPr marL="342900" lvl="0" indent="-342900" algn="l" rtl="0">
              <a:spcBef>
                <a:spcPts val="0"/>
              </a:spcBef>
              <a:spcAft>
                <a:spcPts val="0"/>
              </a:spcAft>
              <a:buFont typeface="Wingdings" panose="05000000000000000000" pitchFamily="2" charset="2"/>
              <a:buChar char="ü"/>
            </a:pPr>
            <a:r>
              <a:rPr lang="en-US" sz="2200" b="1" dirty="0">
                <a:latin typeface="Calibri" panose="020F0502020204030204" pitchFamily="34" charset="0"/>
                <a:ea typeface="Calibri" panose="020F0502020204030204" pitchFamily="34" charset="0"/>
                <a:cs typeface="Calibri" panose="020F0502020204030204" pitchFamily="34" charset="0"/>
              </a:rPr>
              <a:t>In this paper:</a:t>
            </a:r>
            <a:r>
              <a:rPr lang="en-US" sz="2200" dirty="0">
                <a:latin typeface="Calibri" panose="020F0502020204030204" pitchFamily="34" charset="0"/>
                <a:ea typeface="Calibri" panose="020F0502020204030204" pitchFamily="34" charset="0"/>
                <a:cs typeface="Calibri" panose="020F0502020204030204" pitchFamily="34" charset="0"/>
              </a:rPr>
              <a:t> kind/</a:t>
            </a:r>
            <a:r>
              <a:rPr lang="en-US" sz="2200" dirty="0" err="1">
                <a:latin typeface="Calibri" panose="020F0502020204030204" pitchFamily="34" charset="0"/>
                <a:ea typeface="Calibri" panose="020F0502020204030204" pitchFamily="34" charset="0"/>
                <a:cs typeface="Calibri" panose="020F0502020204030204" pitchFamily="34" charset="0"/>
              </a:rPr>
              <a:t>subkind</a:t>
            </a:r>
            <a:r>
              <a:rPr lang="en-US" sz="2200" dirty="0">
                <a:latin typeface="Calibri" panose="020F0502020204030204" pitchFamily="34" charset="0"/>
                <a:ea typeface="Calibri" panose="020F0502020204030204" pitchFamily="34" charset="0"/>
                <a:cs typeface="Calibri" panose="020F0502020204030204" pitchFamily="34" charset="0"/>
              </a:rPr>
              <a:t>, role, phase, </a:t>
            </a:r>
            <a:r>
              <a:rPr lang="en-US" sz="2200" dirty="0" err="1">
                <a:latin typeface="Calibri" panose="020F0502020204030204" pitchFamily="34" charset="0"/>
                <a:ea typeface="Calibri" panose="020F0502020204030204" pitchFamily="34" charset="0"/>
                <a:cs typeface="Calibri" panose="020F0502020204030204" pitchFamily="34" charset="0"/>
              </a:rPr>
              <a:t>roleMixin</a:t>
            </a:r>
            <a:r>
              <a:rPr lang="en-US" sz="2200" dirty="0">
                <a:latin typeface="Calibri" panose="020F0502020204030204" pitchFamily="34" charset="0"/>
                <a:ea typeface="Calibri" panose="020F0502020204030204" pitchFamily="34" charset="0"/>
                <a:cs typeface="Calibri" panose="020F0502020204030204" pitchFamily="34" charset="0"/>
              </a:rPr>
              <a:t>, relator </a:t>
            </a:r>
          </a:p>
          <a:p>
            <a:pPr marL="342900" lvl="0" indent="-342900" algn="l" rtl="0">
              <a:spcBef>
                <a:spcPts val="0"/>
              </a:spcBef>
              <a:spcAft>
                <a:spcPts val="0"/>
              </a:spcAft>
              <a:buFont typeface="Wingdings" panose="05000000000000000000" pitchFamily="2" charset="2"/>
              <a:buChar char="ü"/>
            </a:pPr>
            <a:r>
              <a:rPr lang="en-US" sz="2200" b="1" dirty="0">
                <a:latin typeface="Calibri" panose="020F0502020204030204" pitchFamily="34" charset="0"/>
                <a:ea typeface="Calibri" panose="020F0502020204030204" pitchFamily="34" charset="0"/>
                <a:cs typeface="Calibri" panose="020F0502020204030204" pitchFamily="34" charset="0"/>
              </a:rPr>
              <a:t>In the thesis [10]:</a:t>
            </a:r>
            <a:r>
              <a:rPr lang="en-US" sz="2200" dirty="0">
                <a:latin typeface="Calibri" panose="020F0502020204030204" pitchFamily="34" charset="0"/>
                <a:ea typeface="Calibri" panose="020F0502020204030204" pitchFamily="34" charset="0"/>
                <a:cs typeface="Calibri" panose="020F0502020204030204" pitchFamily="34" charset="0"/>
              </a:rPr>
              <a:t> 12 </a:t>
            </a: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stereotypes</a:t>
            </a:r>
          </a:p>
          <a:p>
            <a:pPr marL="342900" indent="-342900">
              <a:buFont typeface="Wingdings" panose="05000000000000000000" pitchFamily="2" charset="2"/>
              <a:buChar char="ü"/>
            </a:pPr>
            <a:r>
              <a:rPr lang="en-US" sz="2200" dirty="0">
                <a:latin typeface="Calibri" panose="020F0502020204030204" pitchFamily="34" charset="0"/>
                <a:ea typeface="Calibri" panose="020F0502020204030204" pitchFamily="34" charset="0"/>
                <a:cs typeface="Calibri" panose="020F0502020204030204" pitchFamily="34" charset="0"/>
              </a:rPr>
              <a:t>Selection based on </a:t>
            </a:r>
            <a:r>
              <a:rPr lang="en-US" sz="2200" b="1" dirty="0">
                <a:latin typeface="Calibri" panose="020F0502020204030204" pitchFamily="34" charset="0"/>
                <a:ea typeface="Calibri" panose="020F0502020204030204" pitchFamily="34" charset="0"/>
                <a:cs typeface="Calibri" panose="020F0502020204030204" pitchFamily="34" charset="0"/>
              </a:rPr>
              <a:t>frequency</a:t>
            </a:r>
            <a:r>
              <a:rPr lang="en-US" sz="2200" dirty="0">
                <a:latin typeface="Calibri" panose="020F0502020204030204" pitchFamily="34" charset="0"/>
                <a:ea typeface="Calibri" panose="020F0502020204030204" pitchFamily="34" charset="0"/>
                <a:cs typeface="Calibri" panose="020F0502020204030204" pitchFamily="34" charset="0"/>
              </a:rPr>
              <a:t> in the </a:t>
            </a: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catalogue (most popular)</a:t>
            </a:r>
          </a:p>
          <a:p>
            <a:pPr marL="342900" indent="-342900">
              <a:buFont typeface="Wingdings" panose="05000000000000000000" pitchFamily="2" charset="2"/>
              <a:buChar char="ü"/>
            </a:pPr>
            <a:r>
              <a:rPr lang="en-US" sz="2200" b="1" dirty="0">
                <a:latin typeface="Calibri" panose="020F0502020204030204" pitchFamily="34" charset="0"/>
                <a:ea typeface="Calibri" panose="020F0502020204030204" pitchFamily="34" charset="0"/>
                <a:cs typeface="Calibri" panose="020F0502020204030204" pitchFamily="34" charset="0"/>
              </a:rPr>
              <a:t>Extension</a:t>
            </a:r>
            <a:r>
              <a:rPr lang="en-US" sz="2200" dirty="0">
                <a:latin typeface="Calibri" panose="020F0502020204030204" pitchFamily="34" charset="0"/>
                <a:ea typeface="Calibri" panose="020F0502020204030204" pitchFamily="34" charset="0"/>
                <a:cs typeface="Calibri" panose="020F0502020204030204" pitchFamily="34" charset="0"/>
              </a:rPr>
              <a:t> of previous works [7, 17]</a:t>
            </a:r>
          </a:p>
          <a:p>
            <a:pPr marL="800100" lvl="1" indent="-342900">
              <a:buFont typeface="Wingdings" panose="05000000000000000000" pitchFamily="2" charset="2"/>
              <a:buChar char="ü"/>
            </a:pPr>
            <a:r>
              <a:rPr lang="en-US" sz="2200" b="1" dirty="0">
                <a:latin typeface="Calibri" panose="020F0502020204030204" pitchFamily="34" charset="0"/>
                <a:ea typeface="Calibri" panose="020F0502020204030204" pitchFamily="34" charset="0"/>
                <a:cs typeface="Calibri" panose="020F0502020204030204" pitchFamily="34" charset="0"/>
              </a:rPr>
              <a:t>Wider selection</a:t>
            </a:r>
            <a:r>
              <a:rPr lang="en-US" sz="2200" dirty="0">
                <a:latin typeface="Calibri" panose="020F0502020204030204" pitchFamily="34" charset="0"/>
                <a:ea typeface="Calibri" panose="020F0502020204030204" pitchFamily="34" charset="0"/>
                <a:cs typeface="Calibri" panose="020F0502020204030204" pitchFamily="34" charset="0"/>
              </a:rPr>
              <a:t> of </a:t>
            </a: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stereotypes</a:t>
            </a:r>
          </a:p>
          <a:p>
            <a:pPr marL="800100" lvl="1" indent="-342900">
              <a:buFont typeface="Wingdings" panose="05000000000000000000" pitchFamily="2" charset="2"/>
              <a:buChar char="ü"/>
            </a:pPr>
            <a:r>
              <a:rPr lang="en-US" sz="2200" dirty="0">
                <a:latin typeface="Calibri" panose="020F0502020204030204" pitchFamily="34" charset="0"/>
                <a:ea typeface="Calibri" panose="020F0502020204030204" pitchFamily="34" charset="0"/>
                <a:cs typeface="Calibri" panose="020F0502020204030204" pitchFamily="34" charset="0"/>
              </a:rPr>
              <a:t>Different </a:t>
            </a:r>
            <a:r>
              <a:rPr lang="en-US" sz="2200" b="1" dirty="0">
                <a:latin typeface="Calibri" panose="020F0502020204030204" pitchFamily="34" charset="0"/>
                <a:ea typeface="Calibri" panose="020F0502020204030204" pitchFamily="34" charset="0"/>
                <a:cs typeface="Calibri" panose="020F0502020204030204" pitchFamily="34" charset="0"/>
              </a:rPr>
              <a:t>design decisions</a:t>
            </a:r>
            <a:r>
              <a:rPr lang="en-US" sz="2200" dirty="0">
                <a:latin typeface="Calibri" panose="020F0502020204030204" pitchFamily="34" charset="0"/>
                <a:ea typeface="Calibri" panose="020F0502020204030204" pitchFamily="34" charset="0"/>
                <a:cs typeface="Calibri" panose="020F0502020204030204" pitchFamily="34" charset="0"/>
              </a:rPr>
              <a:t> for transformation of some constructs </a:t>
            </a:r>
          </a:p>
          <a:p>
            <a:pPr marL="1257300" lvl="2" indent="-342900">
              <a:buFont typeface="Wingdings" panose="05000000000000000000" pitchFamily="2" charset="2"/>
              <a:buChar char="ü"/>
            </a:pPr>
            <a:r>
              <a:rPr lang="en-US" sz="2200" dirty="0">
                <a:latin typeface="Calibri" panose="020F0502020204030204" pitchFamily="34" charset="0"/>
                <a:ea typeface="Calibri" panose="020F0502020204030204" pitchFamily="34" charset="0"/>
                <a:cs typeface="Calibri" panose="020F0502020204030204" pitchFamily="34" charset="0"/>
              </a:rPr>
              <a:t>Considerations in the UFO/</a:t>
            </a: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b="1" dirty="0">
                <a:latin typeface="Calibri" panose="020F0502020204030204" pitchFamily="34" charset="0"/>
                <a:ea typeface="Calibri" panose="020F0502020204030204" pitchFamily="34" charset="0"/>
                <a:cs typeface="Calibri" panose="020F0502020204030204" pitchFamily="34" charset="0"/>
              </a:rPr>
              <a:t>semantics</a:t>
            </a:r>
          </a:p>
          <a:p>
            <a:pPr marL="1257300" lvl="2" indent="-342900">
              <a:buFont typeface="Wingdings" panose="05000000000000000000" pitchFamily="2" charset="2"/>
              <a:buChar char="ü"/>
            </a:pPr>
            <a:r>
              <a:rPr lang="en-US" sz="2200" b="1" dirty="0">
                <a:latin typeface="Calibri" panose="020F0502020204030204" pitchFamily="34" charset="0"/>
                <a:ea typeface="Calibri" panose="020F0502020204030204" pitchFamily="34" charset="0"/>
                <a:cs typeface="Calibri" panose="020F0502020204030204" pitchFamily="34" charset="0"/>
              </a:rPr>
              <a:t>Pragmatic</a:t>
            </a:r>
            <a:r>
              <a:rPr lang="en-US" sz="2200" dirty="0">
                <a:latin typeface="Calibri" panose="020F0502020204030204" pitchFamily="34" charset="0"/>
                <a:ea typeface="Calibri" panose="020F0502020204030204" pitchFamily="34" charset="0"/>
                <a:cs typeface="Calibri" panose="020F0502020204030204" pitchFamily="34" charset="0"/>
              </a:rPr>
              <a:t> effects when generating Java code</a:t>
            </a:r>
          </a:p>
          <a:p>
            <a:pPr marL="0" lvl="0" indent="0" algn="l" rtl="0">
              <a:spcBef>
                <a:spcPts val="0"/>
              </a:spcBef>
              <a:spcAft>
                <a:spcPts val="0"/>
              </a:spcAft>
              <a:buNone/>
            </a:pPr>
            <a:endParaRPr lang="en-US" sz="1100" dirty="0">
              <a:latin typeface="Calibri" panose="020F0502020204030204" pitchFamily="34" charset="0"/>
              <a:ea typeface="Calibri" panose="020F0502020204030204" pitchFamily="34" charset="0"/>
              <a:cs typeface="Calibri" panose="020F0502020204030204" pitchFamily="34" charset="0"/>
            </a:endParaRPr>
          </a:p>
          <a:p>
            <a:pPr lvl="0"/>
            <a:r>
              <a:rPr lang="en-US" sz="1600" dirty="0">
                <a:latin typeface="Calibri" panose="020F0502020204030204" pitchFamily="34" charset="0"/>
                <a:ea typeface="Calibri" panose="020F0502020204030204" pitchFamily="34" charset="0"/>
                <a:cs typeface="Calibri" panose="020F0502020204030204" pitchFamily="34" charset="0"/>
              </a:rPr>
              <a:t>[7] </a:t>
            </a:r>
            <a:r>
              <a:rPr lang="en-US" sz="1600" dirty="0" err="1">
                <a:latin typeface="Calibri" panose="020F0502020204030204" pitchFamily="34" charset="0"/>
                <a:ea typeface="Calibri" panose="020F0502020204030204" pitchFamily="34" charset="0"/>
                <a:cs typeface="Calibri" panose="020F0502020204030204" pitchFamily="34" charset="0"/>
              </a:rPr>
              <a:t>Pergl</a:t>
            </a:r>
            <a:r>
              <a:rPr lang="en-US" sz="1600" dirty="0">
                <a:latin typeface="Calibri" panose="020F0502020204030204" pitchFamily="34" charset="0"/>
                <a:ea typeface="Calibri" panose="020F0502020204030204" pitchFamily="34" charset="0"/>
                <a:cs typeface="Calibri" panose="020F0502020204030204" pitchFamily="34" charset="0"/>
              </a:rPr>
              <a:t> R, Sales TP, </a:t>
            </a:r>
            <a:r>
              <a:rPr lang="en-US" sz="1600" dirty="0" err="1">
                <a:latin typeface="Calibri" panose="020F0502020204030204" pitchFamily="34" charset="0"/>
                <a:ea typeface="Calibri" panose="020F0502020204030204" pitchFamily="34" charset="0"/>
                <a:cs typeface="Calibri" panose="020F0502020204030204" pitchFamily="34" charset="0"/>
              </a:rPr>
              <a:t>Rybola</a:t>
            </a:r>
            <a:r>
              <a:rPr lang="en-US" sz="1600" dirty="0">
                <a:latin typeface="Calibri" panose="020F0502020204030204" pitchFamily="34" charset="0"/>
                <a:ea typeface="Calibri" panose="020F0502020204030204" pitchFamily="34" charset="0"/>
                <a:cs typeface="Calibri" panose="020F0502020204030204" pitchFamily="34" charset="0"/>
              </a:rPr>
              <a:t> Z. Towards </a:t>
            </a:r>
            <a:r>
              <a:rPr lang="en-US" sz="1600" dirty="0" err="1">
                <a:latin typeface="Calibri" panose="020F0502020204030204" pitchFamily="34" charset="0"/>
                <a:ea typeface="Calibri" panose="020F0502020204030204" pitchFamily="34" charset="0"/>
                <a:cs typeface="Calibri" panose="020F0502020204030204" pitchFamily="34" charset="0"/>
              </a:rPr>
              <a:t>OntoUML</a:t>
            </a:r>
            <a:r>
              <a:rPr lang="en-US" sz="1600" dirty="0">
                <a:latin typeface="Calibri" panose="020F0502020204030204" pitchFamily="34" charset="0"/>
                <a:ea typeface="Calibri" panose="020F0502020204030204" pitchFamily="34" charset="0"/>
                <a:cs typeface="Calibri" panose="020F0502020204030204" pitchFamily="34" charset="0"/>
              </a:rPr>
              <a:t> for software engineering: from domain ontology to implementation model. In: Model and Data Engineering: Third International Conference, MEDI 2013</a:t>
            </a:r>
          </a:p>
          <a:p>
            <a:r>
              <a:rPr lang="en-US" sz="1600" dirty="0">
                <a:latin typeface="Calibri" panose="020F0502020204030204" pitchFamily="34" charset="0"/>
                <a:ea typeface="Calibri" panose="020F0502020204030204" pitchFamily="34" charset="0"/>
                <a:cs typeface="Calibri" panose="020F0502020204030204" pitchFamily="34" charset="0"/>
              </a:rPr>
              <a:t>[10] </a:t>
            </a:r>
            <a:r>
              <a:rPr lang="en-US" sz="1600" dirty="0">
                <a:latin typeface="Calibri" panose="020F0502020204030204" pitchFamily="34" charset="0"/>
                <a:ea typeface="Calibri" panose="020F0502020204030204" pitchFamily="34" charset="0"/>
                <a:cs typeface="Calibri" panose="020F0502020204030204" pitchFamily="34" charset="0"/>
                <a:hlinkClick r:id="rId4"/>
              </a:rPr>
              <a:t>https://purl.utwente.nl/essays/104610</a:t>
            </a:r>
            <a:endParaRPr lang="en-US" sz="1600" dirty="0">
              <a:latin typeface="Calibri" panose="020F0502020204030204" pitchFamily="34" charset="0"/>
              <a:ea typeface="Calibri" panose="020F0502020204030204" pitchFamily="34" charset="0"/>
              <a:cs typeface="Calibri" panose="020F0502020204030204" pitchFamily="34" charset="0"/>
            </a:endParaRPr>
          </a:p>
          <a:p>
            <a:pPr lvl="0"/>
            <a:r>
              <a:rPr lang="en-US" sz="1600" dirty="0">
                <a:latin typeface="Calibri" panose="020F0502020204030204" pitchFamily="34" charset="0"/>
                <a:ea typeface="Calibri" panose="020F0502020204030204" pitchFamily="34" charset="0"/>
                <a:cs typeface="Calibri" panose="020F0502020204030204" pitchFamily="34" charset="0"/>
              </a:rPr>
              <a:t>[17] </a:t>
            </a:r>
            <a:r>
              <a:rPr lang="en-US" sz="1600" dirty="0" err="1">
                <a:latin typeface="Calibri" panose="020F0502020204030204" pitchFamily="34" charset="0"/>
                <a:ea typeface="Calibri" panose="020F0502020204030204" pitchFamily="34" charset="0"/>
                <a:cs typeface="Calibri" panose="020F0502020204030204" pitchFamily="34" charset="0"/>
              </a:rPr>
              <a:t>Carraretto</a:t>
            </a:r>
            <a:r>
              <a:rPr lang="en-US" sz="1600" dirty="0">
                <a:latin typeface="Calibri" panose="020F0502020204030204" pitchFamily="34" charset="0"/>
                <a:ea typeface="Calibri" panose="020F0502020204030204" pitchFamily="34" charset="0"/>
                <a:cs typeface="Calibri" panose="020F0502020204030204" pitchFamily="34" charset="0"/>
              </a:rPr>
              <a:t> R, Almeida JPA. Separating Ontological and Informational Concerns: Towards a Two-Level Model-Driven Approach. In: 2012 IEEE 16th International Enterprise Distributed Object Computing</a:t>
            </a:r>
          </a:p>
          <a:p>
            <a:pPr lvl="0"/>
            <a:r>
              <a:rPr lang="en-US" sz="1600" dirty="0">
                <a:latin typeface="Calibri" panose="020F0502020204030204" pitchFamily="34" charset="0"/>
                <a:ea typeface="Calibri" panose="020F0502020204030204" pitchFamily="34" charset="0"/>
                <a:cs typeface="Calibri" panose="020F0502020204030204" pitchFamily="34" charset="0"/>
              </a:rPr>
              <a:t>Conference Workshops; 2012. p. 29-37.</a:t>
            </a:r>
          </a:p>
          <a:p>
            <a:pPr lvl="0"/>
            <a:r>
              <a:rPr lang="en-US" sz="22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105010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E7219-8B99-EBE5-296F-685E50245E8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FA16EEE-BC04-CFAB-F389-88DC96043005}"/>
              </a:ext>
            </a:extLst>
          </p:cNvPr>
          <p:cNvSpPr>
            <a:spLocks noGrp="1"/>
          </p:cNvSpPr>
          <p:nvPr>
            <p:ph type="title"/>
          </p:nvPr>
        </p:nvSpPr>
        <p:spPr/>
        <p:txBody>
          <a:bodyPr/>
          <a:lstStyle/>
          <a:p>
            <a:r>
              <a:rPr lang="en-US" dirty="0" err="1"/>
              <a:t>atl</a:t>
            </a:r>
            <a:r>
              <a:rPr lang="en-US" dirty="0"/>
              <a:t> transformations</a:t>
            </a:r>
            <a:endParaRPr lang="nl-NL" dirty="0"/>
          </a:p>
        </p:txBody>
      </p:sp>
      <p:sp>
        <p:nvSpPr>
          <p:cNvPr id="4" name="Slide Number Placeholder 3">
            <a:extLst>
              <a:ext uri="{FF2B5EF4-FFF2-40B4-BE49-F238E27FC236}">
                <a16:creationId xmlns:a16="http://schemas.microsoft.com/office/drawing/2014/main" id="{618E8ADE-49C9-B51A-F449-7007102545DD}"/>
              </a:ext>
            </a:extLst>
          </p:cNvPr>
          <p:cNvSpPr>
            <a:spLocks noGrp="1"/>
          </p:cNvSpPr>
          <p:nvPr>
            <p:ph type="sldNum" sz="quarter" idx="10"/>
          </p:nvPr>
        </p:nvSpPr>
        <p:spPr/>
        <p:txBody>
          <a:bodyPr/>
          <a:lstStyle/>
          <a:p>
            <a:fld id="{6586D83B-F5E2-6149-B7DD-0F6F1BA75908}" type="slidenum">
              <a:rPr lang="en-US" smtClean="0"/>
              <a:pPr/>
              <a:t>17</a:t>
            </a:fld>
            <a:endParaRPr lang="en-US" dirty="0"/>
          </a:p>
        </p:txBody>
      </p:sp>
      <p:pic>
        <p:nvPicPr>
          <p:cNvPr id="2" name="Google Shape;764;p29" descr="A screenshot of a computer&#10;&#10;Description automatically generated">
            <a:extLst>
              <a:ext uri="{FF2B5EF4-FFF2-40B4-BE49-F238E27FC236}">
                <a16:creationId xmlns:a16="http://schemas.microsoft.com/office/drawing/2014/main" id="{DA7F7503-9415-E447-4BC5-838490FF85DC}"/>
              </a:ext>
            </a:extLst>
          </p:cNvPr>
          <p:cNvPicPr preferRelativeResize="0"/>
          <p:nvPr/>
        </p:nvPicPr>
        <p:blipFill rotWithShape="1">
          <a:blip r:embed="rId3">
            <a:alphaModFix/>
          </a:blip>
          <a:srcRect/>
          <a:stretch/>
        </p:blipFill>
        <p:spPr>
          <a:xfrm>
            <a:off x="8534400" y="37401"/>
            <a:ext cx="3657600" cy="1810449"/>
          </a:xfrm>
          <a:prstGeom prst="rect">
            <a:avLst/>
          </a:prstGeom>
          <a:ln/>
        </p:spPr>
        <p:style>
          <a:lnRef idx="2">
            <a:schemeClr val="dk1"/>
          </a:lnRef>
          <a:fillRef idx="1">
            <a:schemeClr val="lt1"/>
          </a:fillRef>
          <a:effectRef idx="0">
            <a:schemeClr val="dk1"/>
          </a:effectRef>
          <a:fontRef idx="minor">
            <a:schemeClr val="dk1"/>
          </a:fontRef>
        </p:style>
      </p:pic>
      <p:sp>
        <p:nvSpPr>
          <p:cNvPr id="3" name="Rectangle: Rounded Corners 2">
            <a:extLst>
              <a:ext uri="{FF2B5EF4-FFF2-40B4-BE49-F238E27FC236}">
                <a16:creationId xmlns:a16="http://schemas.microsoft.com/office/drawing/2014/main" id="{14AF7082-604D-D4B6-6E44-A079807F39FA}"/>
              </a:ext>
            </a:extLst>
          </p:cNvPr>
          <p:cNvSpPr/>
          <p:nvPr/>
        </p:nvSpPr>
        <p:spPr>
          <a:xfrm>
            <a:off x="9934021" y="1361376"/>
            <a:ext cx="872535" cy="540298"/>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Google Shape;822;p36">
            <a:extLst>
              <a:ext uri="{FF2B5EF4-FFF2-40B4-BE49-F238E27FC236}">
                <a16:creationId xmlns:a16="http://schemas.microsoft.com/office/drawing/2014/main" id="{7685BF0C-ADF9-A6AE-F39F-3A47B4B4280E}"/>
              </a:ext>
            </a:extLst>
          </p:cNvPr>
          <p:cNvPicPr preferRelativeResize="0"/>
          <p:nvPr/>
        </p:nvPicPr>
        <p:blipFill rotWithShape="1">
          <a:blip r:embed="rId4">
            <a:alphaModFix/>
          </a:blip>
          <a:srcRect/>
          <a:stretch/>
        </p:blipFill>
        <p:spPr>
          <a:xfrm>
            <a:off x="2419313" y="1970851"/>
            <a:ext cx="3040295" cy="1996673"/>
          </a:xfrm>
          <a:prstGeom prst="rect">
            <a:avLst/>
          </a:prstGeom>
          <a:noFill/>
          <a:ln>
            <a:solidFill>
              <a:srgbClr val="278627"/>
            </a:solidFill>
          </a:ln>
        </p:spPr>
      </p:pic>
      <p:pic>
        <p:nvPicPr>
          <p:cNvPr id="8" name="Google Shape;831;p37">
            <a:extLst>
              <a:ext uri="{FF2B5EF4-FFF2-40B4-BE49-F238E27FC236}">
                <a16:creationId xmlns:a16="http://schemas.microsoft.com/office/drawing/2014/main" id="{32B0427D-ABC6-B38D-8C70-E9709642D550}"/>
              </a:ext>
            </a:extLst>
          </p:cNvPr>
          <p:cNvPicPr preferRelativeResize="0"/>
          <p:nvPr/>
        </p:nvPicPr>
        <p:blipFill rotWithShape="1">
          <a:blip r:embed="rId5">
            <a:alphaModFix/>
          </a:blip>
          <a:srcRect r="19141"/>
          <a:stretch>
            <a:fillRect/>
          </a:stretch>
        </p:blipFill>
        <p:spPr>
          <a:xfrm>
            <a:off x="5704689" y="2514847"/>
            <a:ext cx="6262904" cy="1289052"/>
          </a:xfrm>
          <a:prstGeom prst="rect">
            <a:avLst/>
          </a:prstGeom>
          <a:noFill/>
          <a:ln>
            <a:solidFill>
              <a:srgbClr val="278627"/>
            </a:solidFill>
          </a:ln>
        </p:spPr>
      </p:pic>
      <p:pic>
        <p:nvPicPr>
          <p:cNvPr id="9" name="Google Shape;830;p37">
            <a:extLst>
              <a:ext uri="{FF2B5EF4-FFF2-40B4-BE49-F238E27FC236}">
                <a16:creationId xmlns:a16="http://schemas.microsoft.com/office/drawing/2014/main" id="{CFC33219-A673-CB29-DF39-0516B2176F23}"/>
              </a:ext>
            </a:extLst>
          </p:cNvPr>
          <p:cNvPicPr preferRelativeResize="0"/>
          <p:nvPr/>
        </p:nvPicPr>
        <p:blipFill rotWithShape="1">
          <a:blip r:embed="rId6">
            <a:alphaModFix/>
          </a:blip>
          <a:srcRect/>
          <a:stretch/>
        </p:blipFill>
        <p:spPr>
          <a:xfrm>
            <a:off x="2392757" y="4105388"/>
            <a:ext cx="2946341" cy="1292516"/>
          </a:xfrm>
          <a:prstGeom prst="rect">
            <a:avLst/>
          </a:prstGeom>
          <a:noFill/>
          <a:ln>
            <a:noFill/>
          </a:ln>
        </p:spPr>
      </p:pic>
      <p:pic>
        <p:nvPicPr>
          <p:cNvPr id="10" name="Google Shape;838;p38">
            <a:extLst>
              <a:ext uri="{FF2B5EF4-FFF2-40B4-BE49-F238E27FC236}">
                <a16:creationId xmlns:a16="http://schemas.microsoft.com/office/drawing/2014/main" id="{D3C4C5AF-C4FD-842D-10C1-06A26D9B9BDF}"/>
              </a:ext>
            </a:extLst>
          </p:cNvPr>
          <p:cNvPicPr preferRelativeResize="0"/>
          <p:nvPr/>
        </p:nvPicPr>
        <p:blipFill rotWithShape="1">
          <a:blip r:embed="rId7">
            <a:alphaModFix/>
          </a:blip>
          <a:srcRect/>
          <a:stretch/>
        </p:blipFill>
        <p:spPr>
          <a:xfrm>
            <a:off x="5704689" y="3967077"/>
            <a:ext cx="6441011" cy="1438301"/>
          </a:xfrm>
          <a:prstGeom prst="rect">
            <a:avLst/>
          </a:prstGeom>
          <a:noFill/>
          <a:ln>
            <a:solidFill>
              <a:srgbClr val="278627"/>
            </a:solidFill>
          </a:ln>
        </p:spPr>
      </p:pic>
      <p:sp>
        <p:nvSpPr>
          <p:cNvPr id="6" name="TextBox 5">
            <a:extLst>
              <a:ext uri="{FF2B5EF4-FFF2-40B4-BE49-F238E27FC236}">
                <a16:creationId xmlns:a16="http://schemas.microsoft.com/office/drawing/2014/main" id="{0724C16F-F1BA-C0A9-B9A7-493D021A18BC}"/>
              </a:ext>
            </a:extLst>
          </p:cNvPr>
          <p:cNvSpPr txBox="1"/>
          <p:nvPr/>
        </p:nvSpPr>
        <p:spPr>
          <a:xfrm>
            <a:off x="5704689" y="1968027"/>
            <a:ext cx="2659700" cy="430887"/>
          </a:xfrm>
          <a:prstGeom prst="rect">
            <a:avLst/>
          </a:prstGeom>
          <a:noFill/>
        </p:spPr>
        <p:txBody>
          <a:bodyPr wrap="square">
            <a:spAutoFit/>
          </a:bodyPr>
          <a:lstStyle/>
          <a:p>
            <a:r>
              <a:rPr lang="en-GB" sz="2200" dirty="0">
                <a:solidFill>
                  <a:schemeClr val="accent6"/>
                </a:solidFill>
                <a:latin typeface="Calibri" panose="020F0502020204030204" pitchFamily="34" charset="0"/>
                <a:ea typeface="Calibri" panose="020F0502020204030204" pitchFamily="34" charset="0"/>
                <a:cs typeface="Calibri" panose="020F0502020204030204" pitchFamily="34" charset="0"/>
              </a:rPr>
              <a:t>(some ATL rules)</a:t>
            </a:r>
            <a:endParaRPr lang="nl-NL" sz="2200"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Arrow: Right 10">
            <a:extLst>
              <a:ext uri="{FF2B5EF4-FFF2-40B4-BE49-F238E27FC236}">
                <a16:creationId xmlns:a16="http://schemas.microsoft.com/office/drawing/2014/main" id="{9C5822D3-E7E3-CCD6-6382-A7770667D2A9}"/>
              </a:ext>
            </a:extLst>
          </p:cNvPr>
          <p:cNvSpPr/>
          <p:nvPr/>
        </p:nvSpPr>
        <p:spPr>
          <a:xfrm>
            <a:off x="3429489" y="4587977"/>
            <a:ext cx="757608" cy="48307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6"/>
                </a:solidFill>
              </a:rPr>
              <a:t>ATL</a:t>
            </a:r>
            <a:endParaRPr lang="nl-NL" dirty="0">
              <a:solidFill>
                <a:schemeClr val="accent6"/>
              </a:solidFill>
            </a:endParaRPr>
          </a:p>
        </p:txBody>
      </p:sp>
    </p:spTree>
    <p:extLst>
      <p:ext uri="{BB962C8B-B14F-4D97-AF65-F5344CB8AC3E}">
        <p14:creationId xmlns:p14="http://schemas.microsoft.com/office/powerpoint/2010/main" val="186345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8EDE4-00A9-FB46-4772-40594D1DB2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2B573F1-8CE4-98C3-8412-27052EDEAAC1}"/>
              </a:ext>
            </a:extLst>
          </p:cNvPr>
          <p:cNvSpPr>
            <a:spLocks noGrp="1"/>
          </p:cNvSpPr>
          <p:nvPr>
            <p:ph type="title"/>
          </p:nvPr>
        </p:nvSpPr>
        <p:spPr/>
        <p:txBody>
          <a:bodyPr/>
          <a:lstStyle/>
          <a:p>
            <a:r>
              <a:rPr lang="en-US" dirty="0"/>
              <a:t>Java code generation</a:t>
            </a:r>
            <a:endParaRPr lang="nl-NL" dirty="0"/>
          </a:p>
        </p:txBody>
      </p:sp>
      <p:sp>
        <p:nvSpPr>
          <p:cNvPr id="4" name="Slide Number Placeholder 3">
            <a:extLst>
              <a:ext uri="{FF2B5EF4-FFF2-40B4-BE49-F238E27FC236}">
                <a16:creationId xmlns:a16="http://schemas.microsoft.com/office/drawing/2014/main" id="{EDEB86C8-2E72-F392-66B8-EC54F5AF455B}"/>
              </a:ext>
            </a:extLst>
          </p:cNvPr>
          <p:cNvSpPr>
            <a:spLocks noGrp="1"/>
          </p:cNvSpPr>
          <p:nvPr>
            <p:ph type="sldNum" sz="quarter" idx="10"/>
          </p:nvPr>
        </p:nvSpPr>
        <p:spPr/>
        <p:txBody>
          <a:bodyPr/>
          <a:lstStyle/>
          <a:p>
            <a:fld id="{6586D83B-F5E2-6149-B7DD-0F6F1BA75908}" type="slidenum">
              <a:rPr lang="en-US" smtClean="0"/>
              <a:pPr/>
              <a:t>18</a:t>
            </a:fld>
            <a:endParaRPr lang="en-US" dirty="0"/>
          </a:p>
        </p:txBody>
      </p:sp>
      <p:pic>
        <p:nvPicPr>
          <p:cNvPr id="2" name="Google Shape;764;p29" descr="A screenshot of a computer&#10;&#10;Description automatically generated">
            <a:extLst>
              <a:ext uri="{FF2B5EF4-FFF2-40B4-BE49-F238E27FC236}">
                <a16:creationId xmlns:a16="http://schemas.microsoft.com/office/drawing/2014/main" id="{DBF8C99F-4A50-B1F1-0397-F9047A6AEF31}"/>
              </a:ext>
            </a:extLst>
          </p:cNvPr>
          <p:cNvPicPr preferRelativeResize="0"/>
          <p:nvPr/>
        </p:nvPicPr>
        <p:blipFill rotWithShape="1">
          <a:blip r:embed="rId3">
            <a:alphaModFix/>
          </a:blip>
          <a:srcRect/>
          <a:stretch/>
        </p:blipFill>
        <p:spPr>
          <a:xfrm>
            <a:off x="8534400" y="37401"/>
            <a:ext cx="3657600" cy="1810449"/>
          </a:xfrm>
          <a:prstGeom prst="rect">
            <a:avLst/>
          </a:prstGeom>
          <a:ln/>
        </p:spPr>
        <p:style>
          <a:lnRef idx="2">
            <a:schemeClr val="dk1"/>
          </a:lnRef>
          <a:fillRef idx="1">
            <a:schemeClr val="lt1"/>
          </a:fillRef>
          <a:effectRef idx="0">
            <a:schemeClr val="dk1"/>
          </a:effectRef>
          <a:fontRef idx="minor">
            <a:schemeClr val="dk1"/>
          </a:fontRef>
        </p:style>
      </p:pic>
      <p:sp>
        <p:nvSpPr>
          <p:cNvPr id="3" name="Rectangle: Rounded Corners 2">
            <a:extLst>
              <a:ext uri="{FF2B5EF4-FFF2-40B4-BE49-F238E27FC236}">
                <a16:creationId xmlns:a16="http://schemas.microsoft.com/office/drawing/2014/main" id="{08BB1811-075E-513B-F6E7-BCF2DB94414B}"/>
              </a:ext>
            </a:extLst>
          </p:cNvPr>
          <p:cNvSpPr/>
          <p:nvPr/>
        </p:nvSpPr>
        <p:spPr>
          <a:xfrm>
            <a:off x="11059531" y="1361376"/>
            <a:ext cx="793214" cy="540298"/>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Google Shape;863;p41">
            <a:extLst>
              <a:ext uri="{FF2B5EF4-FFF2-40B4-BE49-F238E27FC236}">
                <a16:creationId xmlns:a16="http://schemas.microsoft.com/office/drawing/2014/main" id="{FBAE616E-3B1E-4583-367D-CF55627F948B}"/>
              </a:ext>
            </a:extLst>
          </p:cNvPr>
          <p:cNvPicPr preferRelativeResize="0"/>
          <p:nvPr/>
        </p:nvPicPr>
        <p:blipFill rotWithShape="1">
          <a:blip r:embed="rId4">
            <a:alphaModFix/>
          </a:blip>
          <a:srcRect r="21368"/>
          <a:stretch>
            <a:fillRect/>
          </a:stretch>
        </p:blipFill>
        <p:spPr>
          <a:xfrm>
            <a:off x="6096000" y="2131561"/>
            <a:ext cx="5892248" cy="3365063"/>
          </a:xfrm>
          <a:prstGeom prst="rect">
            <a:avLst/>
          </a:prstGeom>
          <a:noFill/>
          <a:ln>
            <a:noFill/>
          </a:ln>
        </p:spPr>
      </p:pic>
      <p:pic>
        <p:nvPicPr>
          <p:cNvPr id="7" name="Google Shape;864;p41">
            <a:extLst>
              <a:ext uri="{FF2B5EF4-FFF2-40B4-BE49-F238E27FC236}">
                <a16:creationId xmlns:a16="http://schemas.microsoft.com/office/drawing/2014/main" id="{475A2BA1-75C9-089A-EB23-089B8E1B0789}"/>
              </a:ext>
            </a:extLst>
          </p:cNvPr>
          <p:cNvPicPr preferRelativeResize="0"/>
          <p:nvPr/>
        </p:nvPicPr>
        <p:blipFill rotWithShape="1">
          <a:blip r:embed="rId5">
            <a:alphaModFix/>
          </a:blip>
          <a:srcRect/>
          <a:stretch/>
        </p:blipFill>
        <p:spPr>
          <a:xfrm>
            <a:off x="2870053" y="1405797"/>
            <a:ext cx="1795497" cy="901269"/>
          </a:xfrm>
          <a:prstGeom prst="rect">
            <a:avLst/>
          </a:prstGeom>
          <a:noFill/>
          <a:ln>
            <a:noFill/>
          </a:ln>
        </p:spPr>
      </p:pic>
      <p:pic>
        <p:nvPicPr>
          <p:cNvPr id="8" name="Google Shape;865;p41">
            <a:extLst>
              <a:ext uri="{FF2B5EF4-FFF2-40B4-BE49-F238E27FC236}">
                <a16:creationId xmlns:a16="http://schemas.microsoft.com/office/drawing/2014/main" id="{1FCC6EC7-566B-A9F5-F8B6-4F37A71ED019}"/>
              </a:ext>
            </a:extLst>
          </p:cNvPr>
          <p:cNvPicPr preferRelativeResize="0"/>
          <p:nvPr/>
        </p:nvPicPr>
        <p:blipFill rotWithShape="1">
          <a:blip r:embed="rId6">
            <a:alphaModFix/>
          </a:blip>
          <a:srcRect/>
          <a:stretch/>
        </p:blipFill>
        <p:spPr>
          <a:xfrm>
            <a:off x="2121121" y="3438443"/>
            <a:ext cx="3339660" cy="2007445"/>
          </a:xfrm>
          <a:prstGeom prst="rect">
            <a:avLst/>
          </a:prstGeom>
          <a:noFill/>
          <a:ln w="9525" cap="flat" cmpd="sng">
            <a:solidFill>
              <a:schemeClr val="dk1"/>
            </a:solidFill>
            <a:prstDash val="solid"/>
            <a:round/>
            <a:headEnd type="none" w="sm" len="sm"/>
            <a:tailEnd type="none" w="sm" len="sm"/>
          </a:ln>
        </p:spPr>
      </p:pic>
      <p:sp>
        <p:nvSpPr>
          <p:cNvPr id="11" name="TextBox 10">
            <a:extLst>
              <a:ext uri="{FF2B5EF4-FFF2-40B4-BE49-F238E27FC236}">
                <a16:creationId xmlns:a16="http://schemas.microsoft.com/office/drawing/2014/main" id="{57066759-C4EE-F0F8-77BB-2B64909845AB}"/>
              </a:ext>
            </a:extLst>
          </p:cNvPr>
          <p:cNvSpPr txBox="1"/>
          <p:nvPr/>
        </p:nvSpPr>
        <p:spPr>
          <a:xfrm>
            <a:off x="1947502" y="5638068"/>
            <a:ext cx="8339558" cy="658578"/>
          </a:xfrm>
          <a:prstGeom prst="rect">
            <a:avLst/>
          </a:prstGeom>
          <a:noFill/>
        </p:spPr>
        <p:txBody>
          <a:bodyPr wrap="square">
            <a:spAutoFit/>
          </a:bodyPr>
          <a:lstStyle/>
          <a:p>
            <a:pPr marL="360000" lvl="0" indent="-360000" algn="l" rtl="0">
              <a:lnSpc>
                <a:spcPct val="83333"/>
              </a:lnSpc>
              <a:spcBef>
                <a:spcPts val="0"/>
              </a:spcBef>
              <a:spcAft>
                <a:spcPts val="0"/>
              </a:spcAft>
              <a:buClr>
                <a:schemeClr val="dk1"/>
              </a:buClr>
              <a:buSzPts val="2400"/>
              <a:buFont typeface="Wingdings" panose="05000000000000000000" pitchFamily="2" charset="2"/>
              <a:buChar char="ü"/>
            </a:pPr>
            <a:r>
              <a:rPr lang="en-US" sz="2200" b="1" dirty="0" err="1">
                <a:latin typeface="Calibri" panose="020F0502020204030204" pitchFamily="34" charset="0"/>
                <a:ea typeface="Calibri" panose="020F0502020204030204" pitchFamily="34" charset="0"/>
                <a:cs typeface="Calibri" panose="020F0502020204030204" pitchFamily="34" charset="0"/>
              </a:rPr>
              <a:t>Acceleo</a:t>
            </a:r>
            <a:r>
              <a:rPr lang="en-US" sz="2200" b="1" dirty="0">
                <a:latin typeface="Calibri" panose="020F0502020204030204" pitchFamily="34" charset="0"/>
                <a:ea typeface="Calibri" panose="020F0502020204030204" pitchFamily="34" charset="0"/>
                <a:cs typeface="Calibri" panose="020F0502020204030204" pitchFamily="34" charset="0"/>
              </a:rPr>
              <a:t>:</a:t>
            </a:r>
            <a:r>
              <a:rPr lang="en-US" sz="2200" dirty="0">
                <a:latin typeface="Calibri" panose="020F0502020204030204" pitchFamily="34" charset="0"/>
                <a:ea typeface="Calibri" panose="020F0502020204030204" pitchFamily="34" charset="0"/>
                <a:cs typeface="Calibri" panose="020F0502020204030204" pitchFamily="34" charset="0"/>
              </a:rPr>
              <a:t> template-based </a:t>
            </a:r>
            <a:r>
              <a:rPr lang="en-US" sz="2200" b="1" dirty="0">
                <a:latin typeface="Calibri" panose="020F0502020204030204" pitchFamily="34" charset="0"/>
                <a:ea typeface="Calibri" panose="020F0502020204030204" pitchFamily="34" charset="0"/>
                <a:cs typeface="Calibri" panose="020F0502020204030204" pitchFamily="34" charset="0"/>
              </a:rPr>
              <a:t>model-to-text</a:t>
            </a:r>
            <a:r>
              <a:rPr lang="en-US" sz="2200" dirty="0">
                <a:latin typeface="Calibri" panose="020F0502020204030204" pitchFamily="34" charset="0"/>
                <a:ea typeface="Calibri" panose="020F0502020204030204" pitchFamily="34" charset="0"/>
                <a:cs typeface="Calibri" panose="020F0502020204030204" pitchFamily="34" charset="0"/>
              </a:rPr>
              <a:t> transformations in EMF</a:t>
            </a:r>
          </a:p>
          <a:p>
            <a:pPr marL="360000" lvl="0" indent="-360000" algn="l" rtl="0">
              <a:lnSpc>
                <a:spcPct val="83333"/>
              </a:lnSpc>
              <a:spcBef>
                <a:spcPts val="0"/>
              </a:spcBef>
              <a:spcAft>
                <a:spcPts val="0"/>
              </a:spcAft>
              <a:buClr>
                <a:schemeClr val="dk1"/>
              </a:buClr>
              <a:buSzPts val="2400"/>
              <a:buFont typeface="Wingdings" panose="05000000000000000000" pitchFamily="2" charset="2"/>
              <a:buChar char="ü"/>
            </a:pPr>
            <a:r>
              <a:rPr lang="en-US" sz="2200" dirty="0">
                <a:latin typeface="Calibri" panose="020F0502020204030204" pitchFamily="34" charset="0"/>
                <a:ea typeface="Calibri" panose="020F0502020204030204" pitchFamily="34" charset="0"/>
                <a:cs typeface="Calibri" panose="020F0502020204030204" pitchFamily="34" charset="0"/>
              </a:rPr>
              <a:t>Reused an </a:t>
            </a:r>
            <a:r>
              <a:rPr lang="en-US" sz="2200" b="1" dirty="0">
                <a:latin typeface="Calibri" panose="020F0502020204030204" pitchFamily="34" charset="0"/>
                <a:ea typeface="Calibri" panose="020F0502020204030204" pitchFamily="34" charset="0"/>
                <a:cs typeface="Calibri" panose="020F0502020204030204" pitchFamily="34" charset="0"/>
              </a:rPr>
              <a:t>existing UML-to-Java project</a:t>
            </a:r>
            <a:r>
              <a:rPr lang="en-US" sz="2200" dirty="0">
                <a:latin typeface="Calibri" panose="020F0502020204030204" pitchFamily="34" charset="0"/>
                <a:ea typeface="Calibri" panose="020F0502020204030204" pitchFamily="34" charset="0"/>
                <a:cs typeface="Calibri" panose="020F0502020204030204" pitchFamily="34" charset="0"/>
              </a:rPr>
              <a:t> (updated and bugs fixed)</a:t>
            </a:r>
          </a:p>
        </p:txBody>
      </p:sp>
      <p:sp>
        <p:nvSpPr>
          <p:cNvPr id="12" name="Arrow: Right 11">
            <a:extLst>
              <a:ext uri="{FF2B5EF4-FFF2-40B4-BE49-F238E27FC236}">
                <a16:creationId xmlns:a16="http://schemas.microsoft.com/office/drawing/2014/main" id="{18EC1262-42B3-F206-7ADB-40FB2186EEB2}"/>
              </a:ext>
            </a:extLst>
          </p:cNvPr>
          <p:cNvSpPr/>
          <p:nvPr/>
        </p:nvSpPr>
        <p:spPr>
          <a:xfrm rot="5400000">
            <a:off x="3253686" y="2652455"/>
            <a:ext cx="1109215" cy="39923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solidFill>
                  <a:schemeClr val="accent6"/>
                </a:solidFill>
              </a:rPr>
              <a:t>Acceleo</a:t>
            </a:r>
            <a:endParaRPr lang="nl-NL" dirty="0">
              <a:solidFill>
                <a:schemeClr val="accent6"/>
              </a:solidFill>
            </a:endParaRPr>
          </a:p>
        </p:txBody>
      </p:sp>
      <p:sp>
        <p:nvSpPr>
          <p:cNvPr id="14" name="TextBox 13">
            <a:extLst>
              <a:ext uri="{FF2B5EF4-FFF2-40B4-BE49-F238E27FC236}">
                <a16:creationId xmlns:a16="http://schemas.microsoft.com/office/drawing/2014/main" id="{F5665797-3228-E4A6-327D-D4BEC75958DF}"/>
              </a:ext>
            </a:extLst>
          </p:cNvPr>
          <p:cNvSpPr txBox="1"/>
          <p:nvPr/>
        </p:nvSpPr>
        <p:spPr>
          <a:xfrm>
            <a:off x="2041391" y="6332406"/>
            <a:ext cx="6264376" cy="305233"/>
          </a:xfrm>
          <a:prstGeom prst="rect">
            <a:avLst/>
          </a:prstGeom>
          <a:noFill/>
        </p:spPr>
        <p:txBody>
          <a:bodyPr wrap="square">
            <a:spAutoFit/>
          </a:bodyPr>
          <a:lstStyle/>
          <a:p>
            <a:r>
              <a:rPr lang="nl-NL" dirty="0">
                <a:hlinkClick r:id="rId7"/>
              </a:rPr>
              <a:t>https://github.com/ObeoNetwork/UML-Java-Generation</a:t>
            </a:r>
            <a:r>
              <a:rPr lang="nl-NL" dirty="0"/>
              <a:t> </a:t>
            </a:r>
          </a:p>
        </p:txBody>
      </p:sp>
    </p:spTree>
    <p:extLst>
      <p:ext uri="{BB962C8B-B14F-4D97-AF65-F5344CB8AC3E}">
        <p14:creationId xmlns:p14="http://schemas.microsoft.com/office/powerpoint/2010/main" val="4275285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89D0E-6016-E2D0-1A8E-4F3E8C082984}"/>
            </a:ext>
          </a:extLst>
        </p:cNvPr>
        <p:cNvGrpSpPr/>
        <p:nvPr/>
      </p:nvGrpSpPr>
      <p:grpSpPr>
        <a:xfrm>
          <a:off x="0" y="0"/>
          <a:ext cx="0" cy="0"/>
          <a:chOff x="0" y="0"/>
          <a:chExt cx="0" cy="0"/>
        </a:xfrm>
      </p:grpSpPr>
      <p:sp>
        <p:nvSpPr>
          <p:cNvPr id="1218" name="Slide Number">
            <a:extLst>
              <a:ext uri="{FF2B5EF4-FFF2-40B4-BE49-F238E27FC236}">
                <a16:creationId xmlns:a16="http://schemas.microsoft.com/office/drawing/2014/main" id="{19C32C2B-5181-C100-1259-6BE76093112B}"/>
              </a:ext>
            </a:extLst>
          </p:cNvPr>
          <p:cNvSpPr txBox="1">
            <a:spLocks noGrp="1"/>
          </p:cNvSpPr>
          <p:nvPr>
            <p:ph type="sldNum" sz="quarter" idx="10"/>
          </p:nvPr>
        </p:nvSpPr>
        <p:spPr/>
        <p:txBody>
          <a:bodyPr/>
          <a:lstStyle/>
          <a:p>
            <a:fld id="{86CB4B4D-7CA3-9044-876B-883B54F8677D}" type="slidenum">
              <a:rPr lang="en-GB"/>
              <a:pPr/>
              <a:t>19</a:t>
            </a:fld>
            <a:endParaRPr lang="en-GB"/>
          </a:p>
        </p:txBody>
      </p:sp>
      <p:sp>
        <p:nvSpPr>
          <p:cNvPr id="1219" name="BASIC WEB TECHNOLOGIES">
            <a:extLst>
              <a:ext uri="{FF2B5EF4-FFF2-40B4-BE49-F238E27FC236}">
                <a16:creationId xmlns:a16="http://schemas.microsoft.com/office/drawing/2014/main" id="{226B5A0D-368C-03F8-74DA-B7FE6C72757B}"/>
              </a:ext>
            </a:extLst>
          </p:cNvPr>
          <p:cNvSpPr txBox="1">
            <a:spLocks noGrp="1"/>
          </p:cNvSpPr>
          <p:nvPr>
            <p:ph type="body" sz="quarter" idx="11"/>
          </p:nvPr>
        </p:nvSpPr>
        <p:spPr/>
        <p:txBody>
          <a:bodyPr/>
          <a:lstStyle/>
          <a:p>
            <a:r>
              <a:rPr lang="en-US" b="0" dirty="0"/>
              <a:t>Model-Driven Software Engineering (MDE)</a:t>
            </a:r>
          </a:p>
        </p:txBody>
      </p:sp>
      <p:sp>
        <p:nvSpPr>
          <p:cNvPr id="1220" name="Text Placeholder 10">
            <a:extLst>
              <a:ext uri="{FF2B5EF4-FFF2-40B4-BE49-F238E27FC236}">
                <a16:creationId xmlns:a16="http://schemas.microsoft.com/office/drawing/2014/main" id="{7AEB7A97-0951-E0AE-080C-287C661A3FDA}"/>
              </a:ext>
            </a:extLst>
          </p:cNvPr>
          <p:cNvSpPr>
            <a:spLocks noGrp="1"/>
          </p:cNvSpPr>
          <p:nvPr>
            <p:ph type="body" sz="quarter" idx="12"/>
          </p:nvPr>
        </p:nvSpPr>
        <p:spPr/>
        <p:txBody>
          <a:bodyPr/>
          <a:lstStyle/>
          <a:p>
            <a:r>
              <a:rPr lang="en-US" b="0" dirty="0"/>
              <a:t>Research approach </a:t>
            </a:r>
            <a:endParaRPr lang="en-GB" b="0" dirty="0"/>
          </a:p>
        </p:txBody>
      </p:sp>
      <p:sp>
        <p:nvSpPr>
          <p:cNvPr id="1221" name="Text Placeholder 10">
            <a:extLst>
              <a:ext uri="{FF2B5EF4-FFF2-40B4-BE49-F238E27FC236}">
                <a16:creationId xmlns:a16="http://schemas.microsoft.com/office/drawing/2014/main" id="{81C66D14-DD41-F4EE-F866-73A8E125C1E5}"/>
              </a:ext>
            </a:extLst>
          </p:cNvPr>
          <p:cNvSpPr>
            <a:spLocks noGrp="1"/>
          </p:cNvSpPr>
          <p:nvPr>
            <p:ph type="body" sz="quarter" idx="13"/>
          </p:nvPr>
        </p:nvSpPr>
        <p:spPr/>
        <p:txBody>
          <a:bodyPr/>
          <a:lstStyle/>
          <a:p>
            <a:r>
              <a:rPr lang="en-US" b="0" dirty="0"/>
              <a:t>MDE Transformation pipeline</a:t>
            </a:r>
            <a:endParaRPr lang="en-GB" b="0" dirty="0"/>
          </a:p>
        </p:txBody>
      </p:sp>
      <p:sp>
        <p:nvSpPr>
          <p:cNvPr id="1222" name="Text Placeholder 10">
            <a:extLst>
              <a:ext uri="{FF2B5EF4-FFF2-40B4-BE49-F238E27FC236}">
                <a16:creationId xmlns:a16="http://schemas.microsoft.com/office/drawing/2014/main" id="{CAD8A47D-8C6B-91C4-0BA2-68F01682D38B}"/>
              </a:ext>
            </a:extLst>
          </p:cNvPr>
          <p:cNvSpPr>
            <a:spLocks noGrp="1"/>
          </p:cNvSpPr>
          <p:nvPr>
            <p:ph type="body" sz="quarter" idx="14"/>
          </p:nvPr>
        </p:nvSpPr>
        <p:spPr/>
        <p:txBody>
          <a:bodyPr/>
          <a:lstStyle/>
          <a:p>
            <a:r>
              <a:rPr lang="en-US" dirty="0"/>
              <a:t>Validation</a:t>
            </a:r>
          </a:p>
          <a:p>
            <a:endParaRPr lang="en-GB" dirty="0"/>
          </a:p>
        </p:txBody>
      </p:sp>
      <p:sp>
        <p:nvSpPr>
          <p:cNvPr id="1223" name="Text Placeholder 10">
            <a:extLst>
              <a:ext uri="{FF2B5EF4-FFF2-40B4-BE49-F238E27FC236}">
                <a16:creationId xmlns:a16="http://schemas.microsoft.com/office/drawing/2014/main" id="{942333DD-EBF0-47FA-0217-A6CC6849FA6C}"/>
              </a:ext>
            </a:extLst>
          </p:cNvPr>
          <p:cNvSpPr>
            <a:spLocks noGrp="1"/>
          </p:cNvSpPr>
          <p:nvPr>
            <p:ph type="body" sz="quarter" idx="15"/>
          </p:nvPr>
        </p:nvSpPr>
        <p:spPr/>
        <p:txBody>
          <a:bodyPr/>
          <a:lstStyle/>
          <a:p>
            <a:r>
              <a:rPr lang="en-US" b="0" dirty="0"/>
              <a:t>Conclusions</a:t>
            </a:r>
            <a:endParaRPr lang="en-GB" b="0" dirty="0"/>
          </a:p>
        </p:txBody>
      </p:sp>
    </p:spTree>
    <p:extLst>
      <p:ext uri="{BB962C8B-B14F-4D97-AF65-F5344CB8AC3E}">
        <p14:creationId xmlns:p14="http://schemas.microsoft.com/office/powerpoint/2010/main" val="3826377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 name="Slide Number"/>
          <p:cNvSpPr txBox="1">
            <a:spLocks noGrp="1"/>
          </p:cNvSpPr>
          <p:nvPr>
            <p:ph type="sldNum" sz="quarter" idx="10"/>
          </p:nvPr>
        </p:nvSpPr>
        <p:spPr/>
        <p:txBody>
          <a:bodyPr/>
          <a:lstStyle/>
          <a:p>
            <a:fld id="{86CB4B4D-7CA3-9044-876B-883B54F8677D}" type="slidenum">
              <a:rPr lang="en-GB"/>
              <a:pPr/>
              <a:t>2</a:t>
            </a:fld>
            <a:endParaRPr lang="en-GB"/>
          </a:p>
        </p:txBody>
      </p:sp>
      <p:sp>
        <p:nvSpPr>
          <p:cNvPr id="1219" name="BASIC WEB TECHNOLOGIES"/>
          <p:cNvSpPr txBox="1">
            <a:spLocks noGrp="1"/>
          </p:cNvSpPr>
          <p:nvPr>
            <p:ph type="body" sz="quarter" idx="11"/>
          </p:nvPr>
        </p:nvSpPr>
        <p:spPr/>
        <p:txBody>
          <a:bodyPr/>
          <a:lstStyle/>
          <a:p>
            <a:r>
              <a:rPr lang="en-US" b="0" dirty="0"/>
              <a:t>Model-Driven Software Engineering (MDE)</a:t>
            </a:r>
          </a:p>
        </p:txBody>
      </p:sp>
      <p:sp>
        <p:nvSpPr>
          <p:cNvPr id="1220" name="Text Placeholder 10"/>
          <p:cNvSpPr>
            <a:spLocks noGrp="1"/>
          </p:cNvSpPr>
          <p:nvPr>
            <p:ph type="body" sz="quarter" idx="12"/>
          </p:nvPr>
        </p:nvSpPr>
        <p:spPr/>
        <p:txBody>
          <a:bodyPr/>
          <a:lstStyle/>
          <a:p>
            <a:r>
              <a:rPr lang="en-US" b="0" dirty="0"/>
              <a:t>Research approach </a:t>
            </a:r>
            <a:endParaRPr lang="en-GB" b="0" dirty="0"/>
          </a:p>
        </p:txBody>
      </p:sp>
      <p:sp>
        <p:nvSpPr>
          <p:cNvPr id="1221" name="Text Placeholder 10"/>
          <p:cNvSpPr>
            <a:spLocks noGrp="1"/>
          </p:cNvSpPr>
          <p:nvPr>
            <p:ph type="body" sz="quarter" idx="13"/>
          </p:nvPr>
        </p:nvSpPr>
        <p:spPr/>
        <p:txBody>
          <a:bodyPr/>
          <a:lstStyle/>
          <a:p>
            <a:r>
              <a:rPr lang="en-US" b="0" dirty="0"/>
              <a:t>MDE Transformation pipeline</a:t>
            </a:r>
            <a:endParaRPr lang="en-GB" b="0" dirty="0"/>
          </a:p>
        </p:txBody>
      </p:sp>
      <p:sp>
        <p:nvSpPr>
          <p:cNvPr id="1222" name="Text Placeholder 10"/>
          <p:cNvSpPr>
            <a:spLocks noGrp="1"/>
          </p:cNvSpPr>
          <p:nvPr>
            <p:ph type="body" sz="quarter" idx="14"/>
          </p:nvPr>
        </p:nvSpPr>
        <p:spPr/>
        <p:txBody>
          <a:bodyPr/>
          <a:lstStyle/>
          <a:p>
            <a:r>
              <a:rPr lang="en-US" b="0" dirty="0"/>
              <a:t>Validation</a:t>
            </a:r>
          </a:p>
          <a:p>
            <a:endParaRPr lang="en-GB" b="0" dirty="0"/>
          </a:p>
        </p:txBody>
      </p:sp>
      <p:sp>
        <p:nvSpPr>
          <p:cNvPr id="1223" name="Text Placeholder 10"/>
          <p:cNvSpPr>
            <a:spLocks noGrp="1"/>
          </p:cNvSpPr>
          <p:nvPr>
            <p:ph type="body" sz="quarter" idx="15"/>
          </p:nvPr>
        </p:nvSpPr>
        <p:spPr/>
        <p:txBody>
          <a:bodyPr/>
          <a:lstStyle/>
          <a:p>
            <a:r>
              <a:rPr lang="en-US" b="0" dirty="0"/>
              <a:t>Conclusions</a:t>
            </a:r>
            <a:endParaRPr lang="en-GB" b="0" dirty="0"/>
          </a:p>
        </p:txBody>
      </p:sp>
    </p:spTree>
    <p:extLst>
      <p:ext uri="{BB962C8B-B14F-4D97-AF65-F5344CB8AC3E}">
        <p14:creationId xmlns:p14="http://schemas.microsoft.com/office/powerpoint/2010/main" val="3912091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32AB1-9F9B-A6FE-587E-71B224D80B6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C764A50-9E2E-A565-C7CF-9E484A4E98BA}"/>
              </a:ext>
            </a:extLst>
          </p:cNvPr>
          <p:cNvSpPr>
            <a:spLocks noGrp="1"/>
          </p:cNvSpPr>
          <p:nvPr>
            <p:ph type="title"/>
          </p:nvPr>
        </p:nvSpPr>
        <p:spPr/>
        <p:txBody>
          <a:bodyPr/>
          <a:lstStyle/>
          <a:p>
            <a:r>
              <a:rPr lang="en-US" dirty="0"/>
              <a:t>Validation 1: transformation example </a:t>
            </a:r>
            <a:br>
              <a:rPr lang="en-US" dirty="0"/>
            </a:br>
            <a:endParaRPr lang="nl-NL" dirty="0"/>
          </a:p>
        </p:txBody>
      </p:sp>
      <p:sp>
        <p:nvSpPr>
          <p:cNvPr id="4" name="Slide Number Placeholder 3">
            <a:extLst>
              <a:ext uri="{FF2B5EF4-FFF2-40B4-BE49-F238E27FC236}">
                <a16:creationId xmlns:a16="http://schemas.microsoft.com/office/drawing/2014/main" id="{2102F816-9C21-587C-7741-DB8A9C252BF6}"/>
              </a:ext>
            </a:extLst>
          </p:cNvPr>
          <p:cNvSpPr>
            <a:spLocks noGrp="1"/>
          </p:cNvSpPr>
          <p:nvPr>
            <p:ph type="sldNum" sz="quarter" idx="10"/>
          </p:nvPr>
        </p:nvSpPr>
        <p:spPr/>
        <p:txBody>
          <a:bodyPr/>
          <a:lstStyle/>
          <a:p>
            <a:fld id="{6586D83B-F5E2-6149-B7DD-0F6F1BA75908}" type="slidenum">
              <a:rPr lang="en-US" smtClean="0"/>
              <a:pPr/>
              <a:t>20</a:t>
            </a:fld>
            <a:endParaRPr lang="en-US" dirty="0"/>
          </a:p>
        </p:txBody>
      </p:sp>
      <p:pic>
        <p:nvPicPr>
          <p:cNvPr id="3" name="Picture 2" descr="A diagram of a company&#10;&#10;AI-generated content may be incorrect.">
            <a:extLst>
              <a:ext uri="{FF2B5EF4-FFF2-40B4-BE49-F238E27FC236}">
                <a16:creationId xmlns:a16="http://schemas.microsoft.com/office/drawing/2014/main" id="{AA82A869-82C2-50D8-97E4-1D9DDEFD9EB7}"/>
              </a:ext>
            </a:extLst>
          </p:cNvPr>
          <p:cNvPicPr>
            <a:picLocks noChangeAspect="1"/>
          </p:cNvPicPr>
          <p:nvPr/>
        </p:nvPicPr>
        <p:blipFill>
          <a:blip r:embed="rId3"/>
          <a:stretch>
            <a:fillRect/>
          </a:stretch>
        </p:blipFill>
        <p:spPr>
          <a:xfrm>
            <a:off x="97888" y="1807077"/>
            <a:ext cx="8327300" cy="4010949"/>
          </a:xfrm>
          <a:prstGeom prst="rect">
            <a:avLst/>
          </a:prstGeom>
          <a:ln>
            <a:solidFill>
              <a:schemeClr val="accent1"/>
            </a:solidFill>
          </a:ln>
        </p:spPr>
      </p:pic>
      <p:pic>
        <p:nvPicPr>
          <p:cNvPr id="7" name="Picture 6" descr="A screenshot of a computer&#10;&#10;AI-generated content may be incorrect.">
            <a:extLst>
              <a:ext uri="{FF2B5EF4-FFF2-40B4-BE49-F238E27FC236}">
                <a16:creationId xmlns:a16="http://schemas.microsoft.com/office/drawing/2014/main" id="{5B6C429F-4BD1-F717-5584-C40B23806D91}"/>
              </a:ext>
            </a:extLst>
          </p:cNvPr>
          <p:cNvPicPr>
            <a:picLocks noChangeAspect="1"/>
          </p:cNvPicPr>
          <p:nvPr/>
        </p:nvPicPr>
        <p:blipFill>
          <a:blip r:embed="rId4"/>
          <a:stretch>
            <a:fillRect/>
          </a:stretch>
        </p:blipFill>
        <p:spPr>
          <a:xfrm>
            <a:off x="8608687" y="2696286"/>
            <a:ext cx="3285154" cy="3308209"/>
          </a:xfrm>
          <a:prstGeom prst="rect">
            <a:avLst/>
          </a:prstGeom>
        </p:spPr>
      </p:pic>
      <p:sp>
        <p:nvSpPr>
          <p:cNvPr id="6" name="TextBox 5">
            <a:extLst>
              <a:ext uri="{FF2B5EF4-FFF2-40B4-BE49-F238E27FC236}">
                <a16:creationId xmlns:a16="http://schemas.microsoft.com/office/drawing/2014/main" id="{30BD2B97-AEE5-4EEB-9E73-5316C88FD68F}"/>
              </a:ext>
            </a:extLst>
          </p:cNvPr>
          <p:cNvSpPr txBox="1"/>
          <p:nvPr/>
        </p:nvSpPr>
        <p:spPr>
          <a:xfrm>
            <a:off x="966744" y="1259801"/>
            <a:ext cx="7960686" cy="461665"/>
          </a:xfrm>
          <a:prstGeom prst="rect">
            <a:avLst/>
          </a:prstGeom>
          <a:noFill/>
        </p:spPr>
        <p:txBody>
          <a:bodyPr wrap="square">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Project Management ontology</a:t>
            </a:r>
            <a:r>
              <a:rPr lang="en-US" sz="2400" dirty="0">
                <a:latin typeface="Calibri" panose="020F0502020204030204" pitchFamily="34" charset="0"/>
                <a:ea typeface="Calibri" panose="020F0502020204030204" pitchFamily="34" charset="0"/>
                <a:cs typeface="Calibri" panose="020F0502020204030204" pitchFamily="34" charset="0"/>
              </a:rPr>
              <a:t> (from </a:t>
            </a:r>
            <a:r>
              <a:rPr lang="en-US" sz="2400" dirty="0" err="1">
                <a:latin typeface="Calibri" panose="020F0502020204030204" pitchFamily="34" charset="0"/>
                <a:ea typeface="Calibri" panose="020F0502020204030204" pitchFamily="34" charset="0"/>
                <a:cs typeface="Calibri" panose="020F0502020204030204" pitchFamily="34" charset="0"/>
              </a:rPr>
              <a:t>OntoUML</a:t>
            </a:r>
            <a:r>
              <a:rPr lang="en-US" sz="2400" dirty="0">
                <a:latin typeface="Calibri" panose="020F0502020204030204" pitchFamily="34" charset="0"/>
                <a:ea typeface="Calibri" panose="020F0502020204030204" pitchFamily="34" charset="0"/>
                <a:cs typeface="Calibri" panose="020F0502020204030204" pitchFamily="34" charset="0"/>
              </a:rPr>
              <a:t> catalog)</a:t>
            </a:r>
            <a:endParaRPr lang="nl-NL" sz="2400"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97E4006-3F17-F5B6-2C58-B4A0C2B90DED}"/>
              </a:ext>
            </a:extLst>
          </p:cNvPr>
          <p:cNvSpPr txBox="1"/>
          <p:nvPr/>
        </p:nvSpPr>
        <p:spPr>
          <a:xfrm>
            <a:off x="8481290" y="1276225"/>
            <a:ext cx="3530973" cy="1323439"/>
          </a:xfrm>
          <a:prstGeom prst="rect">
            <a:avLst/>
          </a:prstGeom>
          <a:noFill/>
        </p:spPr>
        <p:txBody>
          <a:bodyPr wrap="square">
            <a:spAutoFit/>
          </a:bodyPr>
          <a:lstStyle/>
          <a:p>
            <a:r>
              <a:rPr lang="en-US" sz="2000" b="0" i="0" u="none" strike="noStrike"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000" b="1" i="0" u="none" strike="noStrike"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Various</a:t>
            </a:r>
            <a:r>
              <a:rPr lang="en-US" sz="2000" b="0" i="0" u="none" strike="noStrike"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000" b="0" i="0" u="none" strike="noStrike" kern="1200" baseline="0" dirty="0" err="1">
                <a:solidFill>
                  <a:schemeClr val="tx1"/>
                </a:solidFill>
                <a:latin typeface="Calibri" panose="020F0502020204030204" pitchFamily="34" charset="0"/>
                <a:ea typeface="Calibri" panose="020F0502020204030204" pitchFamily="34" charset="0"/>
                <a:cs typeface="Calibri" panose="020F0502020204030204" pitchFamily="34" charset="0"/>
              </a:rPr>
              <a:t>OntoUML</a:t>
            </a:r>
            <a:r>
              <a:rPr lang="en-US" sz="2000" b="0" i="0" u="none" strike="noStrike"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 stereotypes (covered by our mappings)</a:t>
            </a:r>
          </a:p>
          <a:p>
            <a:r>
              <a:rPr lang="en-US" sz="2000" b="0" i="0" u="none" strike="noStrike"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 Neither too small nor too large </a:t>
            </a:r>
            <a:r>
              <a:rPr lang="en-US" sz="2000" b="1" i="0" u="none" strike="noStrike"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for illustration</a:t>
            </a:r>
            <a:endParaRPr lang="nl-NL"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4579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377C1-FAE4-BF28-CF8B-8739ABB6C9B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CF8C787-3FD8-3407-2B49-EC5F5AFE1274}"/>
              </a:ext>
            </a:extLst>
          </p:cNvPr>
          <p:cNvSpPr>
            <a:spLocks noGrp="1"/>
          </p:cNvSpPr>
          <p:nvPr>
            <p:ph type="title"/>
          </p:nvPr>
        </p:nvSpPr>
        <p:spPr>
          <a:xfrm>
            <a:off x="838200" y="365125"/>
            <a:ext cx="11068050" cy="1325563"/>
          </a:xfrm>
        </p:spPr>
        <p:txBody>
          <a:bodyPr/>
          <a:lstStyle/>
          <a:p>
            <a:r>
              <a:rPr lang="en-US" dirty="0"/>
              <a:t>Validation 2: 82 models from catalogue</a:t>
            </a:r>
            <a:br>
              <a:rPr lang="en-US" dirty="0"/>
            </a:br>
            <a:endParaRPr lang="nl-NL" dirty="0"/>
          </a:p>
        </p:txBody>
      </p:sp>
      <p:sp>
        <p:nvSpPr>
          <p:cNvPr id="4" name="Slide Number Placeholder 3">
            <a:extLst>
              <a:ext uri="{FF2B5EF4-FFF2-40B4-BE49-F238E27FC236}">
                <a16:creationId xmlns:a16="http://schemas.microsoft.com/office/drawing/2014/main" id="{F851FF8F-CAE0-0C13-8405-6BF2864809F8}"/>
              </a:ext>
            </a:extLst>
          </p:cNvPr>
          <p:cNvSpPr>
            <a:spLocks noGrp="1"/>
          </p:cNvSpPr>
          <p:nvPr>
            <p:ph type="sldNum" sz="quarter" idx="10"/>
          </p:nvPr>
        </p:nvSpPr>
        <p:spPr/>
        <p:txBody>
          <a:bodyPr/>
          <a:lstStyle/>
          <a:p>
            <a:fld id="{6586D83B-F5E2-6149-B7DD-0F6F1BA75908}" type="slidenum">
              <a:rPr lang="en-US" smtClean="0"/>
              <a:pPr/>
              <a:t>21</a:t>
            </a:fld>
            <a:endParaRPr lang="en-US" dirty="0"/>
          </a:p>
        </p:txBody>
      </p:sp>
      <p:sp>
        <p:nvSpPr>
          <p:cNvPr id="3" name="TextBox 2">
            <a:extLst>
              <a:ext uri="{FF2B5EF4-FFF2-40B4-BE49-F238E27FC236}">
                <a16:creationId xmlns:a16="http://schemas.microsoft.com/office/drawing/2014/main" id="{1A63EC4D-368E-9254-EAFC-4C0D5B6A1908}"/>
              </a:ext>
            </a:extLst>
          </p:cNvPr>
          <p:cNvSpPr txBox="1"/>
          <p:nvPr/>
        </p:nvSpPr>
        <p:spPr>
          <a:xfrm>
            <a:off x="2248029" y="4702212"/>
            <a:ext cx="9702370" cy="1446550"/>
          </a:xfrm>
          <a:prstGeom prst="rect">
            <a:avLst/>
          </a:prstGeom>
          <a:noFill/>
        </p:spPr>
        <p:txBody>
          <a:bodyPr wrap="square">
            <a:spAutoFit/>
          </a:bodyPr>
          <a:lstStyle/>
          <a:p>
            <a:pPr marL="285750" indent="-285750">
              <a:buFont typeface="Wingdings" panose="05000000000000000000" pitchFamily="2" charset="2"/>
              <a:buChar char="v"/>
            </a:pPr>
            <a:r>
              <a:rPr lang="en-US" sz="2200" dirty="0">
                <a:latin typeface="Calibri" panose="020F0502020204030204" pitchFamily="34" charset="0"/>
                <a:ea typeface="Calibri" panose="020F0502020204030204" pitchFamily="34" charset="0"/>
                <a:cs typeface="Calibri" panose="020F0502020204030204" pitchFamily="34" charset="0"/>
              </a:rPr>
              <a:t>Successful compilation does not ensure </a:t>
            </a:r>
            <a:r>
              <a:rPr lang="en-US" sz="2200" b="1" dirty="0">
                <a:latin typeface="Calibri" panose="020F0502020204030204" pitchFamily="34" charset="0"/>
                <a:ea typeface="Calibri" panose="020F0502020204030204" pitchFamily="34" charset="0"/>
                <a:cs typeface="Calibri" panose="020F0502020204030204" pitchFamily="34" charset="0"/>
              </a:rPr>
              <a:t>correctness</a:t>
            </a:r>
            <a:r>
              <a:rPr lang="en-US" sz="2200" dirty="0">
                <a:latin typeface="Calibri" panose="020F0502020204030204" pitchFamily="34" charset="0"/>
                <a:ea typeface="Calibri" panose="020F0502020204030204" pitchFamily="34" charset="0"/>
                <a:cs typeface="Calibri" panose="020F0502020204030204" pitchFamily="34" charset="0"/>
              </a:rPr>
              <a:t> but indicates a </a:t>
            </a:r>
            <a:r>
              <a:rPr lang="en-US" sz="2200" b="1" dirty="0">
                <a:latin typeface="Calibri" panose="020F0502020204030204" pitchFamily="34" charset="0"/>
                <a:ea typeface="Calibri" panose="020F0502020204030204" pitchFamily="34" charset="0"/>
                <a:cs typeface="Calibri" panose="020F0502020204030204" pitchFamily="34" charset="0"/>
              </a:rPr>
              <a:t>valid model</a:t>
            </a:r>
          </a:p>
          <a:p>
            <a:pPr marL="285750" indent="-285750">
              <a:buFont typeface="Wingdings" panose="05000000000000000000" pitchFamily="2" charset="2"/>
              <a:buChar char="v"/>
            </a:pPr>
            <a:r>
              <a:rPr lang="en-US" sz="2200" b="1" dirty="0">
                <a:latin typeface="Calibri" panose="020F0502020204030204" pitchFamily="34" charset="0"/>
                <a:ea typeface="Calibri" panose="020F0502020204030204" pitchFamily="34" charset="0"/>
                <a:cs typeface="Calibri" panose="020F0502020204030204" pitchFamily="34" charset="0"/>
              </a:rPr>
              <a:t>Complete correctness</a:t>
            </a:r>
            <a:r>
              <a:rPr lang="en-US" sz="2200" dirty="0">
                <a:latin typeface="Calibri" panose="020F0502020204030204" pitchFamily="34" charset="0"/>
                <a:ea typeface="Calibri" panose="020F0502020204030204" pitchFamily="34" charset="0"/>
                <a:cs typeface="Calibri" panose="020F0502020204030204" pitchFamily="34" charset="0"/>
              </a:rPr>
              <a:t> would require </a:t>
            </a:r>
            <a:r>
              <a:rPr lang="en-US" sz="2200" b="1" dirty="0">
                <a:latin typeface="Calibri" panose="020F0502020204030204" pitchFamily="34" charset="0"/>
                <a:ea typeface="Calibri" panose="020F0502020204030204" pitchFamily="34" charset="0"/>
                <a:cs typeface="Calibri" panose="020F0502020204030204" pitchFamily="34" charset="0"/>
              </a:rPr>
              <a:t>manual verification</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model) to ensure </a:t>
            </a:r>
            <a:r>
              <a:rPr lang="en-US" sz="2200" b="1" dirty="0">
                <a:latin typeface="Calibri" panose="020F0502020204030204" pitchFamily="34" charset="0"/>
                <a:ea typeface="Calibri" panose="020F0502020204030204" pitchFamily="34" charset="0"/>
                <a:cs typeface="Calibri" panose="020F0502020204030204" pitchFamily="34" charset="0"/>
              </a:rPr>
              <a:t>correspondence</a:t>
            </a:r>
            <a:r>
              <a:rPr lang="en-US" sz="2200" dirty="0">
                <a:latin typeface="Calibri" panose="020F0502020204030204" pitchFamily="34" charset="0"/>
                <a:ea typeface="Calibri" panose="020F0502020204030204" pitchFamily="34" charset="0"/>
                <a:cs typeface="Calibri" panose="020F0502020204030204" pitchFamily="34" charset="0"/>
              </a:rPr>
              <a:t> (miss expected elements but can still be compiled)</a:t>
            </a:r>
          </a:p>
          <a:p>
            <a:pPr marL="285750" indent="-285750">
              <a:buFont typeface="Wingdings" panose="05000000000000000000" pitchFamily="2" charset="2"/>
              <a:buChar char="v"/>
            </a:pPr>
            <a:endParaRPr lang="en-US" sz="22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DCC592A-4F20-FB2E-FA55-1E54E77AFDDE}"/>
              </a:ext>
            </a:extLst>
          </p:cNvPr>
          <p:cNvPicPr>
            <a:picLocks noChangeAspect="1"/>
          </p:cNvPicPr>
          <p:nvPr/>
        </p:nvPicPr>
        <p:blipFill>
          <a:blip r:embed="rId3"/>
          <a:srcRect l="31729" t="25000" r="37021" b="34491"/>
          <a:stretch>
            <a:fillRect/>
          </a:stretch>
        </p:blipFill>
        <p:spPr>
          <a:xfrm>
            <a:off x="2488309" y="1495016"/>
            <a:ext cx="4610099" cy="3137395"/>
          </a:xfrm>
          <a:prstGeom prst="rect">
            <a:avLst/>
          </a:prstGeom>
        </p:spPr>
      </p:pic>
      <p:sp>
        <p:nvSpPr>
          <p:cNvPr id="9" name="TextBox 8">
            <a:extLst>
              <a:ext uri="{FF2B5EF4-FFF2-40B4-BE49-F238E27FC236}">
                <a16:creationId xmlns:a16="http://schemas.microsoft.com/office/drawing/2014/main" id="{090477F6-FD88-7F8A-BA58-9C13BC299958}"/>
              </a:ext>
            </a:extLst>
          </p:cNvPr>
          <p:cNvSpPr txBox="1"/>
          <p:nvPr/>
        </p:nvSpPr>
        <p:spPr>
          <a:xfrm>
            <a:off x="7098408" y="1589755"/>
            <a:ext cx="4851991" cy="2800767"/>
          </a:xfrm>
          <a:prstGeom prst="rect">
            <a:avLst/>
          </a:prstGeom>
          <a:noFill/>
        </p:spPr>
        <p:txBody>
          <a:bodyPr wrap="square">
            <a:spAutoFit/>
          </a:bodyPr>
          <a:lstStyle/>
          <a:p>
            <a:pPr marL="342900" indent="-342900">
              <a:buFont typeface="Wingdings" panose="05000000000000000000" pitchFamily="2" charset="2"/>
              <a:buChar char="Ø"/>
            </a:pPr>
            <a:r>
              <a:rPr lang="en-US" sz="2200" dirty="0">
                <a:latin typeface="Calibri" panose="020F0502020204030204" pitchFamily="34" charset="0"/>
                <a:ea typeface="Calibri" panose="020F0502020204030204" pitchFamily="34" charset="0"/>
                <a:cs typeface="Calibri" panose="020F0502020204030204" pitchFamily="34" charset="0"/>
              </a:rPr>
              <a:t>3 models failed during the </a:t>
            </a: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model reading: </a:t>
            </a:r>
            <a:r>
              <a:rPr lang="en-US" sz="2200" b="1" dirty="0">
                <a:latin typeface="Calibri" panose="020F0502020204030204" pitchFamily="34" charset="0"/>
                <a:ea typeface="Calibri" panose="020F0502020204030204" pitchFamily="34" charset="0"/>
                <a:cs typeface="Calibri" panose="020F0502020204030204" pitchFamily="34" charset="0"/>
              </a:rPr>
              <a:t>invalid stereotypes</a:t>
            </a:r>
          </a:p>
          <a:p>
            <a:pPr marL="342900" indent="-342900">
              <a:buFont typeface="Wingdings" panose="05000000000000000000" pitchFamily="2" charset="2"/>
              <a:buChar char="Ø"/>
            </a:pPr>
            <a:r>
              <a:rPr lang="en-US" sz="2200" dirty="0">
                <a:latin typeface="Calibri" panose="020F0502020204030204" pitchFamily="34" charset="0"/>
                <a:ea typeface="Calibri" panose="020F0502020204030204" pitchFamily="34" charset="0"/>
                <a:cs typeface="Calibri" panose="020F0502020204030204" pitchFamily="34" charset="0"/>
              </a:rPr>
              <a:t>4 categories of </a:t>
            </a:r>
            <a:r>
              <a:rPr lang="en-US" sz="2200" b="1" dirty="0">
                <a:latin typeface="Calibri" panose="020F0502020204030204" pitchFamily="34" charset="0"/>
                <a:ea typeface="Calibri" panose="020F0502020204030204" pitchFamily="34" charset="0"/>
                <a:cs typeface="Calibri" panose="020F0502020204030204" pitchFamily="34" charset="0"/>
              </a:rPr>
              <a:t>compile errors</a:t>
            </a:r>
            <a:r>
              <a:rPr lang="en-US" sz="2200" dirty="0">
                <a:latin typeface="Calibri" panose="020F0502020204030204" pitchFamily="34" charset="0"/>
                <a:ea typeface="Calibri" panose="020F0502020204030204" pitchFamily="34" charset="0"/>
                <a:cs typeface="Calibri" panose="020F0502020204030204" pitchFamily="34" charset="0"/>
              </a:rPr>
              <a:t>: duplicate variable definition (16), reserved keyword used as name (4), multiple class inheritance (2), invalid override from superclass (2)</a:t>
            </a:r>
          </a:p>
          <a:p>
            <a:pPr marL="800100" lvl="1" indent="-342900">
              <a:buFont typeface="Wingdings" panose="05000000000000000000" pitchFamily="2" charset="2"/>
              <a:buChar char="Ø"/>
            </a:pPr>
            <a:r>
              <a:rPr lang="en-US" sz="2200" b="1"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All issues of the models!</a:t>
            </a:r>
            <a:endParaRPr lang="en-US" sz="22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139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7F77E-46C5-A92A-D56A-213D1F3D43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C6EC0E5-D10A-FABD-C6C9-C59D85C82C3F}"/>
              </a:ext>
            </a:extLst>
          </p:cNvPr>
          <p:cNvSpPr>
            <a:spLocks noGrp="1"/>
          </p:cNvSpPr>
          <p:nvPr>
            <p:ph type="title"/>
          </p:nvPr>
        </p:nvSpPr>
        <p:spPr/>
        <p:txBody>
          <a:bodyPr/>
          <a:lstStyle/>
          <a:p>
            <a:r>
              <a:rPr lang="en-US" dirty="0"/>
              <a:t>Validation 3: java code inspection</a:t>
            </a:r>
            <a:br>
              <a:rPr lang="en-US" dirty="0"/>
            </a:br>
            <a:endParaRPr lang="nl-NL" dirty="0"/>
          </a:p>
        </p:txBody>
      </p:sp>
      <p:sp>
        <p:nvSpPr>
          <p:cNvPr id="4" name="Slide Number Placeholder 3">
            <a:extLst>
              <a:ext uri="{FF2B5EF4-FFF2-40B4-BE49-F238E27FC236}">
                <a16:creationId xmlns:a16="http://schemas.microsoft.com/office/drawing/2014/main" id="{34108156-29EA-3126-E8F3-ECEE18FCBD76}"/>
              </a:ext>
            </a:extLst>
          </p:cNvPr>
          <p:cNvSpPr>
            <a:spLocks noGrp="1"/>
          </p:cNvSpPr>
          <p:nvPr>
            <p:ph type="sldNum" sz="quarter" idx="10"/>
          </p:nvPr>
        </p:nvSpPr>
        <p:spPr/>
        <p:txBody>
          <a:bodyPr/>
          <a:lstStyle/>
          <a:p>
            <a:fld id="{6586D83B-F5E2-6149-B7DD-0F6F1BA75908}" type="slidenum">
              <a:rPr lang="en-US" smtClean="0"/>
              <a:pPr/>
              <a:t>22</a:t>
            </a:fld>
            <a:endParaRPr lang="en-US" dirty="0"/>
          </a:p>
        </p:txBody>
      </p:sp>
      <p:pic>
        <p:nvPicPr>
          <p:cNvPr id="2" name="Google Shape;908;p46">
            <a:extLst>
              <a:ext uri="{FF2B5EF4-FFF2-40B4-BE49-F238E27FC236}">
                <a16:creationId xmlns:a16="http://schemas.microsoft.com/office/drawing/2014/main" id="{07AA009D-430D-C3CB-5784-DD66F74E592C}"/>
              </a:ext>
            </a:extLst>
          </p:cNvPr>
          <p:cNvPicPr preferRelativeResize="0"/>
          <p:nvPr/>
        </p:nvPicPr>
        <p:blipFill rotWithShape="1">
          <a:blip r:embed="rId3">
            <a:alphaModFix/>
          </a:blip>
          <a:srcRect/>
          <a:stretch/>
        </p:blipFill>
        <p:spPr>
          <a:xfrm>
            <a:off x="5260265" y="1048499"/>
            <a:ext cx="3825088" cy="5108681"/>
          </a:xfrm>
          <a:prstGeom prst="rect">
            <a:avLst/>
          </a:prstGeom>
          <a:noFill/>
          <a:ln>
            <a:noFill/>
          </a:ln>
        </p:spPr>
      </p:pic>
      <p:pic>
        <p:nvPicPr>
          <p:cNvPr id="3" name="Google Shape;909;p46">
            <a:extLst>
              <a:ext uri="{FF2B5EF4-FFF2-40B4-BE49-F238E27FC236}">
                <a16:creationId xmlns:a16="http://schemas.microsoft.com/office/drawing/2014/main" id="{DF287CE4-E0AC-84F5-E7EE-A9FE1831F5AD}"/>
              </a:ext>
            </a:extLst>
          </p:cNvPr>
          <p:cNvPicPr preferRelativeResize="0"/>
          <p:nvPr/>
        </p:nvPicPr>
        <p:blipFill rotWithShape="1">
          <a:blip r:embed="rId4">
            <a:alphaModFix/>
          </a:blip>
          <a:srcRect/>
          <a:stretch/>
        </p:blipFill>
        <p:spPr>
          <a:xfrm>
            <a:off x="8936667" y="1440005"/>
            <a:ext cx="3255333" cy="4629344"/>
          </a:xfrm>
          <a:prstGeom prst="rect">
            <a:avLst/>
          </a:prstGeom>
          <a:noFill/>
          <a:ln>
            <a:noFill/>
          </a:ln>
        </p:spPr>
      </p:pic>
      <p:sp>
        <p:nvSpPr>
          <p:cNvPr id="8" name="TextBox 7">
            <a:extLst>
              <a:ext uri="{FF2B5EF4-FFF2-40B4-BE49-F238E27FC236}">
                <a16:creationId xmlns:a16="http://schemas.microsoft.com/office/drawing/2014/main" id="{9552E441-34A1-EE66-8CD6-42BC6ADBD12A}"/>
              </a:ext>
            </a:extLst>
          </p:cNvPr>
          <p:cNvSpPr txBox="1"/>
          <p:nvPr/>
        </p:nvSpPr>
        <p:spPr>
          <a:xfrm>
            <a:off x="2392471" y="1176959"/>
            <a:ext cx="3068877" cy="5632311"/>
          </a:xfrm>
          <a:prstGeom prst="rect">
            <a:avLst/>
          </a:prstGeom>
          <a:noFill/>
        </p:spPr>
        <p:txBody>
          <a:bodyPr wrap="square">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Manual validation on </a:t>
            </a:r>
            <a:r>
              <a:rPr lang="en-US" sz="2000" b="1" dirty="0">
                <a:latin typeface="Calibri" panose="020F0502020204030204" pitchFamily="34" charset="0"/>
                <a:ea typeface="Calibri" panose="020F0502020204030204" pitchFamily="34" charset="0"/>
                <a:cs typeface="Calibri" panose="020F0502020204030204" pitchFamily="34" charset="0"/>
              </a:rPr>
              <a:t>5 </a:t>
            </a:r>
            <a:r>
              <a:rPr lang="en-US" sz="2000" b="1" dirty="0" err="1">
                <a:latin typeface="Calibri" panose="020F0502020204030204" pitchFamily="34" charset="0"/>
                <a:ea typeface="Calibri" panose="020F0502020204030204" pitchFamily="34" charset="0"/>
                <a:cs typeface="Calibri" panose="020F0502020204030204" pitchFamily="34" charset="0"/>
              </a:rPr>
              <a:t>OntoUML</a:t>
            </a:r>
            <a:r>
              <a:rPr lang="en-US" sz="2000" b="1" dirty="0">
                <a:latin typeface="Calibri" panose="020F0502020204030204" pitchFamily="34" charset="0"/>
                <a:ea typeface="Calibri" panose="020F0502020204030204" pitchFamily="34" charset="0"/>
                <a:cs typeface="Calibri" panose="020F0502020204030204" pitchFamily="34" charset="0"/>
              </a:rPr>
              <a:t> models</a:t>
            </a:r>
            <a:r>
              <a:rPr lang="en-US" sz="2000" dirty="0">
                <a:latin typeface="Calibri" panose="020F0502020204030204" pitchFamily="34" charset="0"/>
                <a:ea typeface="Calibri" panose="020F0502020204030204" pitchFamily="34" charset="0"/>
                <a:cs typeface="Calibri" panose="020F0502020204030204" pitchFamily="34" charset="0"/>
              </a:rPr>
              <a:t> (catalog) </a:t>
            </a:r>
          </a:p>
          <a:p>
            <a:pPr marL="342900" indent="-342900">
              <a:buFont typeface="Wingdings" panose="05000000000000000000" pitchFamily="2" charset="2"/>
              <a:buChar char="ü"/>
            </a:pPr>
            <a:r>
              <a:rPr lang="en-US" sz="2000" dirty="0">
                <a:latin typeface="Calibri" panose="020F0502020204030204" pitchFamily="34" charset="0"/>
                <a:ea typeface="Calibri" panose="020F0502020204030204" pitchFamily="34" charset="0"/>
                <a:cs typeface="Calibri" panose="020F0502020204030204" pitchFamily="34" charset="0"/>
              </a:rPr>
              <a:t>yield </a:t>
            </a:r>
            <a:r>
              <a:rPr lang="en-US" sz="2000" dirty="0" err="1">
                <a:latin typeface="Calibri" panose="020F0502020204030204" pitchFamily="34" charset="0"/>
                <a:ea typeface="Calibri" panose="020F0502020204030204" pitchFamily="34" charset="0"/>
                <a:cs typeface="Calibri" panose="020F0502020204030204" pitchFamily="34" charset="0"/>
              </a:rPr>
              <a:t>compilable</a:t>
            </a:r>
            <a:r>
              <a:rPr lang="en-US" sz="2000" dirty="0">
                <a:latin typeface="Calibri" panose="020F0502020204030204" pitchFamily="34" charset="0"/>
                <a:ea typeface="Calibri" panose="020F0502020204030204" pitchFamily="34" charset="0"/>
                <a:cs typeface="Calibri" panose="020F0502020204030204" pitchFamily="34" charset="0"/>
              </a:rPr>
              <a:t> code</a:t>
            </a:r>
          </a:p>
          <a:p>
            <a:pPr marL="342900" indent="-342900">
              <a:buFont typeface="Wingdings" panose="05000000000000000000" pitchFamily="2" charset="2"/>
              <a:buChar char="ü"/>
            </a:pPr>
            <a:r>
              <a:rPr lang="en-US" sz="2000" dirty="0">
                <a:latin typeface="Calibri" panose="020F0502020204030204" pitchFamily="34" charset="0"/>
                <a:ea typeface="Calibri" panose="020F0502020204030204" pitchFamily="34" charset="0"/>
                <a:cs typeface="Calibri" panose="020F0502020204030204" pitchFamily="34" charset="0"/>
              </a:rPr>
              <a:t>alphabetical order</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3 models</a:t>
            </a:r>
            <a:r>
              <a:rPr lang="en-US" sz="2000" dirty="0">
                <a:latin typeface="Calibri" panose="020F0502020204030204" pitchFamily="34" charset="0"/>
                <a:ea typeface="Calibri" panose="020F0502020204030204" pitchFamily="34" charset="0"/>
                <a:cs typeface="Calibri" panose="020F0502020204030204" pitchFamily="34" charset="0"/>
              </a:rPr>
              <a:t> with </a:t>
            </a:r>
            <a:r>
              <a:rPr lang="en-US" sz="2000" dirty="0" err="1">
                <a:latin typeface="Calibri" panose="020F0502020204030204" pitchFamily="34" charset="0"/>
                <a:ea typeface="Calibri" panose="020F0502020204030204" pitchFamily="34" charset="0"/>
                <a:cs typeface="Calibri" panose="020F0502020204030204" pitchFamily="34" charset="0"/>
              </a:rPr>
              <a:t>OntoUML</a:t>
            </a:r>
            <a:r>
              <a:rPr lang="en-US" sz="2000" dirty="0">
                <a:latin typeface="Calibri" panose="020F0502020204030204" pitchFamily="34" charset="0"/>
                <a:ea typeface="Calibri" panose="020F0502020204030204" pitchFamily="34" charset="0"/>
                <a:cs typeface="Calibri" panose="020F0502020204030204" pitchFamily="34" charset="0"/>
              </a:rPr>
              <a:t> syntactic validation issues</a:t>
            </a:r>
          </a:p>
          <a:p>
            <a:pPr marL="342900" indent="-342900">
              <a:buFont typeface="Wingdings" panose="05000000000000000000" pitchFamily="2" charset="2"/>
              <a:buChar char="v"/>
            </a:pPr>
            <a:r>
              <a:rPr lang="en-US" sz="2000" dirty="0" err="1">
                <a:latin typeface="Calibri" panose="020F0502020204030204" pitchFamily="34" charset="0"/>
                <a:ea typeface="Calibri" panose="020F0502020204030204" pitchFamily="34" charset="0"/>
                <a:cs typeface="Calibri" panose="020F0502020204030204" pitchFamily="34" charset="0"/>
              </a:rPr>
              <a:t>Subkinds</a:t>
            </a:r>
            <a:r>
              <a:rPr lang="en-US" sz="2000" dirty="0">
                <a:latin typeface="Calibri" panose="020F0502020204030204" pitchFamily="34" charset="0"/>
                <a:ea typeface="Calibri" panose="020F0502020204030204" pitchFamily="34" charset="0"/>
                <a:cs typeface="Calibri" panose="020F0502020204030204" pitchFamily="34" charset="0"/>
              </a:rPr>
              <a:t> that do not specialize any identity provider</a:t>
            </a:r>
          </a:p>
          <a:p>
            <a:pPr marL="342900" indent="-342900">
              <a:buFont typeface="Wingdings" panose="05000000000000000000" pitchFamily="2" charset="2"/>
              <a:buChar char="v"/>
            </a:pPr>
            <a:r>
              <a:rPr lang="en-US" sz="2000" dirty="0">
                <a:latin typeface="Calibri" panose="020F0502020204030204" pitchFamily="34" charset="0"/>
                <a:ea typeface="Calibri" panose="020F0502020204030204" pitchFamily="34" charset="0"/>
                <a:cs typeface="Calibri" panose="020F0502020204030204" pitchFamily="34" charset="0"/>
              </a:rPr>
              <a:t>Relators that specialize other relators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Obs.:</a:t>
            </a:r>
            <a:r>
              <a:rPr lang="en-US" sz="2000" dirty="0">
                <a:latin typeface="Calibri" panose="020F0502020204030204" pitchFamily="34" charset="0"/>
                <a:ea typeface="Calibri" panose="020F0502020204030204" pitchFamily="34" charset="0"/>
                <a:cs typeface="Calibri" panose="020F0502020204030204" pitchFamily="34" charset="0"/>
              </a:rPr>
              <a:t> Results lead to </a:t>
            </a:r>
            <a:r>
              <a:rPr lang="en-US" sz="2000" b="1" dirty="0">
                <a:latin typeface="Calibri" panose="020F0502020204030204" pitchFamily="34" charset="0"/>
                <a:ea typeface="Calibri" panose="020F0502020204030204" pitchFamily="34" charset="0"/>
                <a:cs typeface="Calibri" panose="020F0502020204030204" pitchFamily="34" charset="0"/>
              </a:rPr>
              <a:t>minor improvements</a:t>
            </a:r>
            <a:r>
              <a:rPr lang="en-US" sz="2000" dirty="0">
                <a:latin typeface="Calibri" panose="020F0502020204030204" pitchFamily="34" charset="0"/>
                <a:ea typeface="Calibri" panose="020F0502020204030204" pitchFamily="34" charset="0"/>
                <a:cs typeface="Calibri" panose="020F0502020204030204" pitchFamily="34" charset="0"/>
              </a:rPr>
              <a:t> in the transformation pipeline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2000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16ACD-54BF-4EC7-4D12-FF4E799DA5F1}"/>
            </a:ext>
          </a:extLst>
        </p:cNvPr>
        <p:cNvGrpSpPr/>
        <p:nvPr/>
      </p:nvGrpSpPr>
      <p:grpSpPr>
        <a:xfrm>
          <a:off x="0" y="0"/>
          <a:ext cx="0" cy="0"/>
          <a:chOff x="0" y="0"/>
          <a:chExt cx="0" cy="0"/>
        </a:xfrm>
      </p:grpSpPr>
      <p:sp>
        <p:nvSpPr>
          <p:cNvPr id="1218" name="Slide Number">
            <a:extLst>
              <a:ext uri="{FF2B5EF4-FFF2-40B4-BE49-F238E27FC236}">
                <a16:creationId xmlns:a16="http://schemas.microsoft.com/office/drawing/2014/main" id="{4BAAA5B7-ED32-E079-1C17-BD2672C99643}"/>
              </a:ext>
            </a:extLst>
          </p:cNvPr>
          <p:cNvSpPr txBox="1">
            <a:spLocks noGrp="1"/>
          </p:cNvSpPr>
          <p:nvPr>
            <p:ph type="sldNum" sz="quarter" idx="10"/>
          </p:nvPr>
        </p:nvSpPr>
        <p:spPr/>
        <p:txBody>
          <a:bodyPr/>
          <a:lstStyle/>
          <a:p>
            <a:fld id="{86CB4B4D-7CA3-9044-876B-883B54F8677D}" type="slidenum">
              <a:rPr lang="en-GB"/>
              <a:pPr/>
              <a:t>23</a:t>
            </a:fld>
            <a:endParaRPr lang="en-GB"/>
          </a:p>
        </p:txBody>
      </p:sp>
      <p:sp>
        <p:nvSpPr>
          <p:cNvPr id="1219" name="BASIC WEB TECHNOLOGIES">
            <a:extLst>
              <a:ext uri="{FF2B5EF4-FFF2-40B4-BE49-F238E27FC236}">
                <a16:creationId xmlns:a16="http://schemas.microsoft.com/office/drawing/2014/main" id="{546BCF30-1A8B-67CC-3432-DCACED3BFF4A}"/>
              </a:ext>
            </a:extLst>
          </p:cNvPr>
          <p:cNvSpPr txBox="1">
            <a:spLocks noGrp="1"/>
          </p:cNvSpPr>
          <p:nvPr>
            <p:ph type="body" sz="quarter" idx="11"/>
          </p:nvPr>
        </p:nvSpPr>
        <p:spPr/>
        <p:txBody>
          <a:bodyPr/>
          <a:lstStyle/>
          <a:p>
            <a:r>
              <a:rPr lang="en-US" b="0" dirty="0"/>
              <a:t>Model-Driven Software Engineering (MDE)</a:t>
            </a:r>
          </a:p>
        </p:txBody>
      </p:sp>
      <p:sp>
        <p:nvSpPr>
          <p:cNvPr id="1220" name="Text Placeholder 10">
            <a:extLst>
              <a:ext uri="{FF2B5EF4-FFF2-40B4-BE49-F238E27FC236}">
                <a16:creationId xmlns:a16="http://schemas.microsoft.com/office/drawing/2014/main" id="{2CE83009-A7F9-AAF0-58A7-B8E5C594F9BB}"/>
              </a:ext>
            </a:extLst>
          </p:cNvPr>
          <p:cNvSpPr>
            <a:spLocks noGrp="1"/>
          </p:cNvSpPr>
          <p:nvPr>
            <p:ph type="body" sz="quarter" idx="12"/>
          </p:nvPr>
        </p:nvSpPr>
        <p:spPr/>
        <p:txBody>
          <a:bodyPr/>
          <a:lstStyle/>
          <a:p>
            <a:r>
              <a:rPr lang="en-US" b="0" dirty="0"/>
              <a:t>Research approach </a:t>
            </a:r>
            <a:endParaRPr lang="en-GB" b="0" dirty="0"/>
          </a:p>
        </p:txBody>
      </p:sp>
      <p:sp>
        <p:nvSpPr>
          <p:cNvPr id="1221" name="Text Placeholder 10">
            <a:extLst>
              <a:ext uri="{FF2B5EF4-FFF2-40B4-BE49-F238E27FC236}">
                <a16:creationId xmlns:a16="http://schemas.microsoft.com/office/drawing/2014/main" id="{E1C5FEA6-AD42-E8EE-6708-8F45D8FD34DD}"/>
              </a:ext>
            </a:extLst>
          </p:cNvPr>
          <p:cNvSpPr>
            <a:spLocks noGrp="1"/>
          </p:cNvSpPr>
          <p:nvPr>
            <p:ph type="body" sz="quarter" idx="13"/>
          </p:nvPr>
        </p:nvSpPr>
        <p:spPr/>
        <p:txBody>
          <a:bodyPr/>
          <a:lstStyle/>
          <a:p>
            <a:r>
              <a:rPr lang="en-US" b="0" dirty="0"/>
              <a:t>MDE Transformation pipeline</a:t>
            </a:r>
            <a:endParaRPr lang="en-GB" b="0" dirty="0"/>
          </a:p>
        </p:txBody>
      </p:sp>
      <p:sp>
        <p:nvSpPr>
          <p:cNvPr id="1222" name="Text Placeholder 10">
            <a:extLst>
              <a:ext uri="{FF2B5EF4-FFF2-40B4-BE49-F238E27FC236}">
                <a16:creationId xmlns:a16="http://schemas.microsoft.com/office/drawing/2014/main" id="{BAAEA8CB-5A1E-95CD-BB5E-6E7F9000BE64}"/>
              </a:ext>
            </a:extLst>
          </p:cNvPr>
          <p:cNvSpPr>
            <a:spLocks noGrp="1"/>
          </p:cNvSpPr>
          <p:nvPr>
            <p:ph type="body" sz="quarter" idx="14"/>
          </p:nvPr>
        </p:nvSpPr>
        <p:spPr/>
        <p:txBody>
          <a:bodyPr/>
          <a:lstStyle/>
          <a:p>
            <a:r>
              <a:rPr lang="en-US" b="0" dirty="0"/>
              <a:t>Validation</a:t>
            </a:r>
          </a:p>
          <a:p>
            <a:endParaRPr lang="en-GB" b="0" dirty="0"/>
          </a:p>
        </p:txBody>
      </p:sp>
      <p:sp>
        <p:nvSpPr>
          <p:cNvPr id="1223" name="Text Placeholder 10">
            <a:extLst>
              <a:ext uri="{FF2B5EF4-FFF2-40B4-BE49-F238E27FC236}">
                <a16:creationId xmlns:a16="http://schemas.microsoft.com/office/drawing/2014/main" id="{8777D530-5920-26DD-2BB5-892858AC47F6}"/>
              </a:ext>
            </a:extLst>
          </p:cNvPr>
          <p:cNvSpPr>
            <a:spLocks noGrp="1"/>
          </p:cNvSpPr>
          <p:nvPr>
            <p:ph type="body" sz="quarter" idx="15"/>
          </p:nvPr>
        </p:nvSpPr>
        <p:spPr/>
        <p:txBody>
          <a:bodyPr/>
          <a:lstStyle/>
          <a:p>
            <a:r>
              <a:rPr lang="en-US" dirty="0"/>
              <a:t>Conclusions</a:t>
            </a:r>
            <a:endParaRPr lang="en-GB" dirty="0"/>
          </a:p>
        </p:txBody>
      </p:sp>
    </p:spTree>
    <p:extLst>
      <p:ext uri="{BB962C8B-B14F-4D97-AF65-F5344CB8AC3E}">
        <p14:creationId xmlns:p14="http://schemas.microsoft.com/office/powerpoint/2010/main" val="11168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54301-95A0-6B0E-0253-A6319890118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61F93B7-15D7-5F5C-2DDF-1B2D5E6C0B79}"/>
              </a:ext>
            </a:extLst>
          </p:cNvPr>
          <p:cNvSpPr>
            <a:spLocks noGrp="1"/>
          </p:cNvSpPr>
          <p:nvPr>
            <p:ph type="title"/>
          </p:nvPr>
        </p:nvSpPr>
        <p:spPr/>
        <p:txBody>
          <a:bodyPr/>
          <a:lstStyle/>
          <a:p>
            <a:r>
              <a:rPr lang="en-US" dirty="0"/>
              <a:t>conclusions</a:t>
            </a:r>
            <a:br>
              <a:rPr lang="en-US" dirty="0"/>
            </a:br>
            <a:endParaRPr lang="nl-NL" dirty="0"/>
          </a:p>
        </p:txBody>
      </p:sp>
      <p:sp>
        <p:nvSpPr>
          <p:cNvPr id="4" name="Slide Number Placeholder 3">
            <a:extLst>
              <a:ext uri="{FF2B5EF4-FFF2-40B4-BE49-F238E27FC236}">
                <a16:creationId xmlns:a16="http://schemas.microsoft.com/office/drawing/2014/main" id="{A306A1F2-753B-D961-C50C-3A34A3629D09}"/>
              </a:ext>
            </a:extLst>
          </p:cNvPr>
          <p:cNvSpPr>
            <a:spLocks noGrp="1"/>
          </p:cNvSpPr>
          <p:nvPr>
            <p:ph type="sldNum" sz="quarter" idx="10"/>
          </p:nvPr>
        </p:nvSpPr>
        <p:spPr/>
        <p:txBody>
          <a:bodyPr/>
          <a:lstStyle/>
          <a:p>
            <a:fld id="{6586D83B-F5E2-6149-B7DD-0F6F1BA75908}" type="slidenum">
              <a:rPr lang="en-US" smtClean="0"/>
              <a:pPr/>
              <a:t>24</a:t>
            </a:fld>
            <a:endParaRPr lang="en-US" dirty="0"/>
          </a:p>
        </p:txBody>
      </p:sp>
      <p:pic>
        <p:nvPicPr>
          <p:cNvPr id="2" name="Picture 2" descr="Seven Strategies for Handling Difficult Questions - What to Say When You  Don't Know the Answer - ProEdge Skills, Inc.">
            <a:extLst>
              <a:ext uri="{FF2B5EF4-FFF2-40B4-BE49-F238E27FC236}">
                <a16:creationId xmlns:a16="http://schemas.microsoft.com/office/drawing/2014/main" id="{9A0EDF52-6097-9A95-5851-947D67718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7013" y="240325"/>
            <a:ext cx="1824170" cy="11401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590A54-044F-65F3-1AEF-F5269C66C3D7}"/>
              </a:ext>
            </a:extLst>
          </p:cNvPr>
          <p:cNvSpPr txBox="1"/>
          <p:nvPr/>
        </p:nvSpPr>
        <p:spPr>
          <a:xfrm>
            <a:off x="2483284" y="1115425"/>
            <a:ext cx="9516650" cy="5324535"/>
          </a:xfrm>
          <a:prstGeom prst="rect">
            <a:avLst/>
          </a:prstGeom>
          <a:noFill/>
        </p:spPr>
        <p:txBody>
          <a:bodyPr wrap="square">
            <a:spAutoFit/>
          </a:bodyPr>
          <a:lstStyle/>
          <a:p>
            <a:r>
              <a:rPr lang="nl-NL" sz="2000" b="1" dirty="0" err="1">
                <a:latin typeface="Calibri" panose="020F0502020204030204" pitchFamily="34" charset="0"/>
                <a:ea typeface="Calibri" panose="020F0502020204030204" pitchFamily="34" charset="0"/>
                <a:cs typeface="Calibri" panose="020F0502020204030204" pitchFamily="34" charset="0"/>
              </a:rPr>
              <a:t>Key</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contributions</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and</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lessons</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learned</a:t>
            </a:r>
            <a:endParaRPr lang="nl-NL"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ü"/>
            </a:pPr>
            <a:r>
              <a:rPr lang="nl-NL" sz="2000" dirty="0" err="1">
                <a:latin typeface="Calibri" panose="020F0502020204030204" pitchFamily="34" charset="0"/>
                <a:ea typeface="Calibri" panose="020F0502020204030204" pitchFamily="34" charset="0"/>
                <a:cs typeface="Calibri" panose="020F0502020204030204" pitchFamily="34" charset="0"/>
              </a:rPr>
              <a:t>Frequency</a:t>
            </a:r>
            <a:r>
              <a:rPr lang="nl-NL" sz="2000" dirty="0">
                <a:latin typeface="Calibri" panose="020F0502020204030204" pitchFamily="34" charset="0"/>
                <a:ea typeface="Calibri" panose="020F0502020204030204" pitchFamily="34" charset="0"/>
                <a:cs typeface="Calibri" panose="020F0502020204030204" pitchFamily="34" charset="0"/>
              </a:rPr>
              <a:t> analysis of </a:t>
            </a:r>
            <a:r>
              <a:rPr lang="nl-NL" sz="2000" b="1" dirty="0" err="1">
                <a:latin typeface="Calibri" panose="020F0502020204030204" pitchFamily="34" charset="0"/>
                <a:ea typeface="Calibri" panose="020F0502020204030204" pitchFamily="34" charset="0"/>
                <a:cs typeface="Calibri" panose="020F0502020204030204" pitchFamily="34" charset="0"/>
              </a:rPr>
              <a:t>OntoUML</a:t>
            </a:r>
            <a:r>
              <a:rPr lang="nl-NL" sz="2000" b="1" dirty="0">
                <a:latin typeface="Calibri" panose="020F0502020204030204" pitchFamily="34" charset="0"/>
                <a:ea typeface="Calibri" panose="020F0502020204030204" pitchFamily="34" charset="0"/>
                <a:cs typeface="Calibri" panose="020F0502020204030204" pitchFamily="34" charset="0"/>
              </a:rPr>
              <a:t> stereotypes</a:t>
            </a:r>
            <a:r>
              <a:rPr lang="nl-NL" sz="2000" dirty="0">
                <a:latin typeface="Calibri" panose="020F0502020204030204" pitchFamily="34" charset="0"/>
                <a:ea typeface="Calibri" panose="020F0502020204030204" pitchFamily="34" charset="0"/>
                <a:cs typeface="Calibri" panose="020F0502020204030204" pitchFamily="34" charset="0"/>
              </a:rPr>
              <a:t> in </a:t>
            </a:r>
            <a:r>
              <a:rPr lang="nl-NL" sz="2000" dirty="0" err="1">
                <a:latin typeface="Calibri" panose="020F0502020204030204" pitchFamily="34" charset="0"/>
                <a:ea typeface="Calibri" panose="020F0502020204030204" pitchFamily="34" charset="0"/>
                <a:cs typeface="Calibri" panose="020F0502020204030204" pitchFamily="34" charset="0"/>
              </a:rPr>
              <a:t>the</a:t>
            </a:r>
            <a:r>
              <a:rPr lang="nl-NL" sz="2000" dirty="0">
                <a:latin typeface="Calibri" panose="020F0502020204030204" pitchFamily="34" charset="0"/>
                <a:ea typeface="Calibri" panose="020F0502020204030204" pitchFamily="34" charset="0"/>
                <a:cs typeface="Calibri" panose="020F0502020204030204" pitchFamily="34" charset="0"/>
              </a:rPr>
              <a:t> model </a:t>
            </a:r>
            <a:r>
              <a:rPr lang="nl-NL" sz="2000" dirty="0" err="1">
                <a:latin typeface="Calibri" panose="020F0502020204030204" pitchFamily="34" charset="0"/>
                <a:ea typeface="Calibri" panose="020F0502020204030204" pitchFamily="34" charset="0"/>
                <a:cs typeface="Calibri" panose="020F0502020204030204" pitchFamily="34" charset="0"/>
              </a:rPr>
              <a:t>catalogue</a:t>
            </a:r>
            <a:endParaRPr lang="nl-NL"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ü"/>
            </a:pPr>
            <a:r>
              <a:rPr lang="nl-NL" sz="2000" b="1" dirty="0" err="1">
                <a:latin typeface="Calibri" panose="020F0502020204030204" pitchFamily="34" charset="0"/>
                <a:ea typeface="Calibri" panose="020F0502020204030204" pitchFamily="34" charset="0"/>
                <a:cs typeface="Calibri" panose="020F0502020204030204" pitchFamily="34" charset="0"/>
              </a:rPr>
              <a:t>Ecore</a:t>
            </a:r>
            <a:r>
              <a:rPr lang="nl-NL" sz="2000" b="1" dirty="0">
                <a:latin typeface="Calibri" panose="020F0502020204030204" pitchFamily="34" charset="0"/>
                <a:ea typeface="Calibri" panose="020F0502020204030204" pitchFamily="34" charset="0"/>
                <a:cs typeface="Calibri" panose="020F0502020204030204" pitchFamily="34" charset="0"/>
              </a:rPr>
              <a:t> metamodel</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aligned</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with</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OntoUML</a:t>
            </a:r>
            <a:r>
              <a:rPr lang="nl-NL" sz="2000" dirty="0">
                <a:latin typeface="Calibri" panose="020F0502020204030204" pitchFamily="34" charset="0"/>
                <a:ea typeface="Calibri" panose="020F0502020204030204" pitchFamily="34" charset="0"/>
                <a:cs typeface="Calibri" panose="020F0502020204030204" pitchFamily="34" charset="0"/>
              </a:rPr>
              <a:t> VP </a:t>
            </a:r>
            <a:r>
              <a:rPr lang="nl-NL" sz="2000" dirty="0" err="1">
                <a:latin typeface="Calibri" panose="020F0502020204030204" pitchFamily="34" charset="0"/>
                <a:ea typeface="Calibri" panose="020F0502020204030204" pitchFamily="34" charset="0"/>
                <a:cs typeface="Calibri" panose="020F0502020204030204" pitchFamily="34" charset="0"/>
              </a:rPr>
              <a:t>plugin</a:t>
            </a:r>
            <a:r>
              <a:rPr lang="nl-NL" sz="2000" dirty="0">
                <a:latin typeface="Calibri" panose="020F0502020204030204" pitchFamily="34" charset="0"/>
                <a:ea typeface="Calibri" panose="020F0502020204030204" pitchFamily="34" charset="0"/>
                <a:cs typeface="Calibri" panose="020F0502020204030204" pitchFamily="34" charset="0"/>
              </a:rPr>
              <a:t> (JSON export)</a:t>
            </a:r>
          </a:p>
          <a:p>
            <a:pPr marL="342900" indent="-342900">
              <a:buFont typeface="Wingdings" panose="05000000000000000000" pitchFamily="2" charset="2"/>
              <a:buChar char="ü"/>
            </a:pPr>
            <a:r>
              <a:rPr lang="nl-NL" sz="2000" dirty="0">
                <a:latin typeface="Calibri" panose="020F0502020204030204" pitchFamily="34" charset="0"/>
                <a:ea typeface="Calibri" panose="020F0502020204030204" pitchFamily="34" charset="0"/>
                <a:cs typeface="Calibri" panose="020F0502020204030204" pitchFamily="34" charset="0"/>
              </a:rPr>
              <a:t>Comprehensive </a:t>
            </a:r>
            <a:r>
              <a:rPr lang="nl-NL" sz="2000" b="1" dirty="0" err="1">
                <a:latin typeface="Calibri" panose="020F0502020204030204" pitchFamily="34" charset="0"/>
                <a:ea typeface="Calibri" panose="020F0502020204030204" pitchFamily="34" charset="0"/>
                <a:cs typeface="Calibri" panose="020F0502020204030204" pitchFamily="34" charset="0"/>
              </a:rPr>
              <a:t>OntoUML</a:t>
            </a:r>
            <a:r>
              <a:rPr lang="nl-NL" sz="2000" b="1" dirty="0">
                <a:latin typeface="Calibri" panose="020F0502020204030204" pitchFamily="34" charset="0"/>
                <a:ea typeface="Calibri" panose="020F0502020204030204" pitchFamily="34" charset="0"/>
                <a:cs typeface="Calibri" panose="020F0502020204030204" pitchFamily="34" charset="0"/>
              </a:rPr>
              <a:t>-</a:t>
            </a:r>
            <a:r>
              <a:rPr lang="nl-NL" sz="2000" b="1" dirty="0" err="1">
                <a:latin typeface="Calibri" panose="020F0502020204030204" pitchFamily="34" charset="0"/>
                <a:ea typeface="Calibri" panose="020F0502020204030204" pitchFamily="34" charset="0"/>
                <a:cs typeface="Calibri" panose="020F0502020204030204" pitchFamily="34" charset="0"/>
              </a:rPr>
              <a:t>to</a:t>
            </a:r>
            <a:r>
              <a:rPr lang="nl-NL" sz="2000" b="1" dirty="0">
                <a:latin typeface="Calibri" panose="020F0502020204030204" pitchFamily="34" charset="0"/>
                <a:ea typeface="Calibri" panose="020F0502020204030204" pitchFamily="34" charset="0"/>
                <a:cs typeface="Calibri" panose="020F0502020204030204" pitchFamily="34" charset="0"/>
              </a:rPr>
              <a:t>-UML </a:t>
            </a:r>
            <a:r>
              <a:rPr lang="nl-NL" sz="2000" b="1" dirty="0" err="1">
                <a:latin typeface="Calibri" panose="020F0502020204030204" pitchFamily="34" charset="0"/>
                <a:ea typeface="Calibri" panose="020F0502020204030204" pitchFamily="34" charset="0"/>
                <a:cs typeface="Calibri" panose="020F0502020204030204" pitchFamily="34" charset="0"/>
              </a:rPr>
              <a:t>transformation</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implemented</a:t>
            </a:r>
            <a:r>
              <a:rPr lang="nl-NL" sz="2000" dirty="0">
                <a:latin typeface="Calibri" panose="020F0502020204030204" pitchFamily="34" charset="0"/>
                <a:ea typeface="Calibri" panose="020F0502020204030204" pitchFamily="34" charset="0"/>
                <a:cs typeface="Calibri" panose="020F0502020204030204" pitchFamily="34" charset="0"/>
              </a:rPr>
              <a:t> in ATL)</a:t>
            </a:r>
          </a:p>
          <a:p>
            <a:pPr marL="342900" indent="-342900">
              <a:buFont typeface="Wingdings" panose="05000000000000000000" pitchFamily="2" charset="2"/>
              <a:buChar char="ü"/>
            </a:pPr>
            <a:r>
              <a:rPr lang="nl-NL" sz="2000" b="1" dirty="0">
                <a:latin typeface="Calibri" panose="020F0502020204030204" pitchFamily="34" charset="0"/>
                <a:ea typeface="Calibri" panose="020F0502020204030204" pitchFamily="34" charset="0"/>
                <a:cs typeface="Calibri" panose="020F0502020204030204" pitchFamily="34" charset="0"/>
              </a:rPr>
              <a:t>Model-</a:t>
            </a:r>
            <a:r>
              <a:rPr lang="nl-NL" sz="2000" b="1" dirty="0" err="1">
                <a:latin typeface="Calibri" panose="020F0502020204030204" pitchFamily="34" charset="0"/>
                <a:ea typeface="Calibri" panose="020F0502020204030204" pitchFamily="34" charset="0"/>
                <a:cs typeface="Calibri" panose="020F0502020204030204" pitchFamily="34" charset="0"/>
              </a:rPr>
              <a:t>to</a:t>
            </a:r>
            <a:r>
              <a:rPr lang="nl-NL" sz="2000" b="1" dirty="0">
                <a:latin typeface="Calibri" panose="020F0502020204030204" pitchFamily="34" charset="0"/>
                <a:ea typeface="Calibri" panose="020F0502020204030204" pitchFamily="34" charset="0"/>
                <a:cs typeface="Calibri" panose="020F0502020204030204" pitchFamily="34" charset="0"/>
              </a:rPr>
              <a:t>-</a:t>
            </a:r>
            <a:r>
              <a:rPr lang="nl-NL" sz="2000" b="1" dirty="0" err="1">
                <a:latin typeface="Calibri" panose="020F0502020204030204" pitchFamily="34" charset="0"/>
                <a:ea typeface="Calibri" panose="020F0502020204030204" pitchFamily="34" charset="0"/>
                <a:cs typeface="Calibri" panose="020F0502020204030204" pitchFamily="34" charset="0"/>
              </a:rPr>
              <a:t>text</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transformation</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enabling</a:t>
            </a:r>
            <a:r>
              <a:rPr lang="nl-NL" sz="2000" dirty="0">
                <a:latin typeface="Calibri" panose="020F0502020204030204" pitchFamily="34" charset="0"/>
                <a:ea typeface="Calibri" panose="020F0502020204030204" pitchFamily="34" charset="0"/>
                <a:cs typeface="Calibri" panose="020F0502020204030204" pitchFamily="34" charset="0"/>
              </a:rPr>
              <a:t> Java code </a:t>
            </a:r>
            <a:r>
              <a:rPr lang="nl-NL" sz="2000" dirty="0" err="1">
                <a:latin typeface="Calibri" panose="020F0502020204030204" pitchFamily="34" charset="0"/>
                <a:ea typeface="Calibri" panose="020F0502020204030204" pitchFamily="34" charset="0"/>
                <a:cs typeface="Calibri" panose="020F0502020204030204" pitchFamily="34" charset="0"/>
              </a:rPr>
              <a:t>generation</a:t>
            </a:r>
            <a:endParaRPr lang="nl-NL"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ü"/>
            </a:pPr>
            <a:r>
              <a:rPr lang="nl-NL" sz="2000" dirty="0" err="1">
                <a:latin typeface="Calibri" panose="020F0502020204030204" pitchFamily="34" charset="0"/>
                <a:ea typeface="Calibri" panose="020F0502020204030204" pitchFamily="34" charset="0"/>
                <a:cs typeface="Calibri" panose="020F0502020204030204" pitchFamily="34" charset="0"/>
              </a:rPr>
              <a:t>Strategies</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and</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tooling</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for</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automated</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and</a:t>
            </a:r>
            <a:r>
              <a:rPr lang="nl-NL" sz="2000" b="1" dirty="0">
                <a:latin typeface="Calibri" panose="020F0502020204030204" pitchFamily="34" charset="0"/>
                <a:ea typeface="Calibri" panose="020F0502020204030204" pitchFamily="34" charset="0"/>
                <a:cs typeface="Calibri" panose="020F0502020204030204" pitchFamily="34" charset="0"/>
              </a:rPr>
              <a:t> manual </a:t>
            </a:r>
            <a:r>
              <a:rPr lang="nl-NL" sz="2000" b="1" dirty="0" err="1">
                <a:latin typeface="Calibri" panose="020F0502020204030204" pitchFamily="34" charset="0"/>
                <a:ea typeface="Calibri" panose="020F0502020204030204" pitchFamily="34" charset="0"/>
                <a:cs typeface="Calibri" panose="020F0502020204030204" pitchFamily="34" charset="0"/>
              </a:rPr>
              <a:t>validation</a:t>
            </a:r>
            <a:r>
              <a:rPr lang="nl-NL" sz="2000" dirty="0">
                <a:latin typeface="Calibri" panose="020F0502020204030204" pitchFamily="34" charset="0"/>
                <a:ea typeface="Calibri" panose="020F0502020204030204" pitchFamily="34" charset="0"/>
                <a:cs typeface="Calibri" panose="020F0502020204030204" pitchFamily="34" charset="0"/>
              </a:rPr>
              <a:t> of </a:t>
            </a:r>
            <a:r>
              <a:rPr lang="nl-NL" sz="2000" dirty="0" err="1">
                <a:latin typeface="Calibri" panose="020F0502020204030204" pitchFamily="34" charset="0"/>
                <a:ea typeface="Calibri" panose="020F0502020204030204" pitchFamily="34" charset="0"/>
                <a:cs typeface="Calibri" panose="020F0502020204030204" pitchFamily="34" charset="0"/>
              </a:rPr>
              <a:t>OntoUML</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models</a:t>
            </a:r>
            <a:endParaRPr lang="nl-NL"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ü"/>
            </a:pPr>
            <a:r>
              <a:rPr lang="en-US" sz="2000" b="1" dirty="0">
                <a:latin typeface="Calibri" panose="020F0502020204030204" pitchFamily="34" charset="0"/>
                <a:ea typeface="Calibri" panose="020F0502020204030204" pitchFamily="34" charset="0"/>
                <a:cs typeface="Calibri" panose="020F0502020204030204" pitchFamily="34" charset="0"/>
              </a:rPr>
              <a:t>Code analysis and repository</a:t>
            </a:r>
            <a:r>
              <a:rPr lang="en-US" sz="2000" dirty="0">
                <a:latin typeface="Calibri" panose="020F0502020204030204" pitchFamily="34" charset="0"/>
                <a:ea typeface="Calibri" panose="020F0502020204030204" pitchFamily="34" charset="0"/>
                <a:cs typeface="Calibri" panose="020F0502020204030204" pitchFamily="34" charset="0"/>
              </a:rPr>
              <a:t> of the generated code of models from the catalogue</a:t>
            </a:r>
          </a:p>
          <a:p>
            <a:pPr marL="342900" indent="-342900">
              <a:buFont typeface="Wingdings" panose="05000000000000000000" pitchFamily="2" charset="2"/>
              <a:buChar char="ü"/>
            </a:pPr>
            <a:r>
              <a:rPr lang="en-US" sz="2000" dirty="0">
                <a:latin typeface="Calibri" panose="020F0502020204030204" pitchFamily="34" charset="0"/>
                <a:ea typeface="Calibri" panose="020F0502020204030204" pitchFamily="34" charset="0"/>
                <a:cs typeface="Calibri" panose="020F0502020204030204" pitchFamily="34" charset="0"/>
              </a:rPr>
              <a:t>Research oriented to reproducibility and </a:t>
            </a:r>
            <a:r>
              <a:rPr lang="en-US" sz="2000" b="1" dirty="0">
                <a:latin typeface="Calibri" panose="020F0502020204030204" pitchFamily="34" charset="0"/>
                <a:ea typeface="Calibri" panose="020F0502020204030204" pitchFamily="34" charset="0"/>
                <a:cs typeface="Calibri" panose="020F0502020204030204" pitchFamily="34" charset="0"/>
              </a:rPr>
              <a:t>reuse</a:t>
            </a:r>
            <a:r>
              <a:rPr lang="en-US" sz="2000" dirty="0">
                <a:latin typeface="Calibri" panose="020F0502020204030204" pitchFamily="34" charset="0"/>
                <a:ea typeface="Calibri" panose="020F0502020204030204" pitchFamily="34" charset="0"/>
                <a:cs typeface="Calibri" panose="020F0502020204030204" pitchFamily="34" charset="0"/>
              </a:rPr>
              <a:t> </a:t>
            </a:r>
            <a:endParaRPr lang="nl-NL" sz="2000" dirty="0">
              <a:latin typeface="Calibri" panose="020F0502020204030204" pitchFamily="34" charset="0"/>
              <a:ea typeface="Calibri" panose="020F0502020204030204" pitchFamily="34" charset="0"/>
              <a:cs typeface="Calibri" panose="020F0502020204030204" pitchFamily="34" charset="0"/>
            </a:endParaRPr>
          </a:p>
          <a:p>
            <a:endParaRPr lang="nl-NL" sz="1000" b="1" dirty="0">
              <a:latin typeface="Calibri" panose="020F0502020204030204" pitchFamily="34" charset="0"/>
              <a:ea typeface="Calibri" panose="020F0502020204030204" pitchFamily="34" charset="0"/>
              <a:cs typeface="Calibri" panose="020F0502020204030204" pitchFamily="34" charset="0"/>
            </a:endParaRPr>
          </a:p>
          <a:p>
            <a:r>
              <a:rPr lang="nl-NL" sz="2000" b="1" dirty="0" err="1">
                <a:latin typeface="Calibri" panose="020F0502020204030204" pitchFamily="34" charset="0"/>
                <a:ea typeface="Calibri" panose="020F0502020204030204" pitchFamily="34" charset="0"/>
                <a:cs typeface="Calibri" panose="020F0502020204030204" pitchFamily="34" charset="0"/>
              </a:rPr>
              <a:t>Limitations</a:t>
            </a:r>
            <a:endParaRPr lang="nl-NL"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nl-NL" sz="2000" dirty="0">
                <a:latin typeface="Calibri" panose="020F0502020204030204" pitchFamily="34" charset="0"/>
                <a:ea typeface="Calibri" panose="020F0502020204030204" pitchFamily="34" charset="0"/>
                <a:cs typeface="Calibri" panose="020F0502020204030204" pitchFamily="34" charset="0"/>
              </a:rPr>
              <a:t>Focus </a:t>
            </a:r>
            <a:r>
              <a:rPr lang="nl-NL" sz="2000" dirty="0" err="1">
                <a:latin typeface="Calibri" panose="020F0502020204030204" pitchFamily="34" charset="0"/>
                <a:ea typeface="Calibri" panose="020F0502020204030204" pitchFamily="34" charset="0"/>
                <a:cs typeface="Calibri" panose="020F0502020204030204" pitchFamily="34" charset="0"/>
              </a:rPr>
              <a:t>only</a:t>
            </a:r>
            <a:r>
              <a:rPr lang="nl-NL" sz="2000" dirty="0">
                <a:latin typeface="Calibri" panose="020F0502020204030204" pitchFamily="34" charset="0"/>
                <a:ea typeface="Calibri" panose="020F0502020204030204" pitchFamily="34" charset="0"/>
                <a:cs typeface="Calibri" panose="020F0502020204030204" pitchFamily="34" charset="0"/>
              </a:rPr>
              <a:t> on Java class </a:t>
            </a:r>
            <a:r>
              <a:rPr lang="nl-NL" sz="2000" dirty="0" err="1">
                <a:latin typeface="Calibri" panose="020F0502020204030204" pitchFamily="34" charset="0"/>
                <a:ea typeface="Calibri" panose="020F0502020204030204" pitchFamily="34" charset="0"/>
                <a:cs typeface="Calibri" panose="020F0502020204030204" pitchFamily="34" charset="0"/>
              </a:rPr>
              <a:t>generation</a:t>
            </a:r>
            <a:r>
              <a:rPr lang="nl-NL" sz="2000" dirty="0">
                <a:latin typeface="Calibri" panose="020F0502020204030204" pitchFamily="34" charset="0"/>
                <a:ea typeface="Calibri" panose="020F0502020204030204" pitchFamily="34" charset="0"/>
                <a:cs typeface="Calibri" panose="020F0502020204030204" pitchFamily="34" charset="0"/>
              </a:rPr>
              <a:t>, no support </a:t>
            </a:r>
            <a:r>
              <a:rPr lang="nl-NL" sz="2000" dirty="0" err="1">
                <a:latin typeface="Calibri" panose="020F0502020204030204" pitchFamily="34" charset="0"/>
                <a:ea typeface="Calibri" panose="020F0502020204030204" pitchFamily="34" charset="0"/>
                <a:cs typeface="Calibri" panose="020F0502020204030204" pitchFamily="34" charset="0"/>
              </a:rPr>
              <a:t>for</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behavioral</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aspects</a:t>
            </a:r>
            <a:r>
              <a:rPr lang="nl-NL" sz="2000" dirty="0">
                <a:latin typeface="Calibri" panose="020F0502020204030204" pitchFamily="34" charset="0"/>
                <a:ea typeface="Calibri" panose="020F0502020204030204" pitchFamily="34" charset="0"/>
                <a:cs typeface="Calibri" panose="020F0502020204030204" pitchFamily="34" charset="0"/>
              </a:rPr>
              <a:t> or </a:t>
            </a:r>
            <a:r>
              <a:rPr lang="nl-NL" sz="2000" b="1" dirty="0" err="1">
                <a:latin typeface="Calibri" panose="020F0502020204030204" pitchFamily="34" charset="0"/>
                <a:ea typeface="Calibri" panose="020F0502020204030204" pitchFamily="34" charset="0"/>
                <a:cs typeface="Calibri" panose="020F0502020204030204" pitchFamily="34" charset="0"/>
              </a:rPr>
              <a:t>persistence</a:t>
            </a:r>
            <a:endParaRPr lang="nl-NL" sz="20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nl-NL" sz="2000" dirty="0" err="1">
                <a:latin typeface="Calibri" panose="020F0502020204030204" pitchFamily="34" charset="0"/>
                <a:ea typeface="Calibri" panose="020F0502020204030204" pitchFamily="34" charset="0"/>
                <a:cs typeface="Calibri" panose="020F0502020204030204" pitchFamily="34" charset="0"/>
              </a:rPr>
              <a:t>Lack</a:t>
            </a:r>
            <a:r>
              <a:rPr lang="nl-NL" sz="2000" dirty="0">
                <a:latin typeface="Calibri" panose="020F0502020204030204" pitchFamily="34" charset="0"/>
                <a:ea typeface="Calibri" panose="020F0502020204030204" pitchFamily="34" charset="0"/>
                <a:cs typeface="Calibri" panose="020F0502020204030204" pitchFamily="34" charset="0"/>
              </a:rPr>
              <a:t> of </a:t>
            </a:r>
            <a:r>
              <a:rPr lang="nl-NL" sz="2000" b="1" dirty="0">
                <a:latin typeface="Calibri" panose="020F0502020204030204" pitchFamily="34" charset="0"/>
                <a:ea typeface="Calibri" panose="020F0502020204030204" pitchFamily="34" charset="0"/>
                <a:cs typeface="Calibri" panose="020F0502020204030204" pitchFamily="34" charset="0"/>
              </a:rPr>
              <a:t>real-</a:t>
            </a:r>
            <a:r>
              <a:rPr lang="nl-NL" sz="2000" b="1" dirty="0" err="1">
                <a:latin typeface="Calibri" panose="020F0502020204030204" pitchFamily="34" charset="0"/>
                <a:ea typeface="Calibri" panose="020F0502020204030204" pitchFamily="34" charset="0"/>
                <a:cs typeface="Calibri" panose="020F0502020204030204" pitchFamily="34" charset="0"/>
              </a:rPr>
              <a:t>world</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application</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validation</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and</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developer</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comparison</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b="1" dirty="0">
                <a:latin typeface="Calibri" panose="020F0502020204030204" pitchFamily="34" charset="0"/>
                <a:ea typeface="Calibri" panose="020F0502020204030204" pitchFamily="34" charset="0"/>
                <a:cs typeface="Calibri" panose="020F0502020204030204" pitchFamily="34" charset="0"/>
              </a:rPr>
              <a:t>user </a:t>
            </a:r>
            <a:r>
              <a:rPr lang="nl-NL" sz="2000" b="1" dirty="0" err="1">
                <a:latin typeface="Calibri" panose="020F0502020204030204" pitchFamily="34" charset="0"/>
                <a:ea typeface="Calibri" panose="020F0502020204030204" pitchFamily="34" charset="0"/>
                <a:cs typeface="Calibri" panose="020F0502020204030204" pitchFamily="34" charset="0"/>
              </a:rPr>
              <a:t>study</a:t>
            </a:r>
            <a:r>
              <a:rPr lang="nl-NL" sz="2000" dirty="0">
                <a:latin typeface="Calibri" panose="020F0502020204030204" pitchFamily="34" charset="0"/>
                <a:ea typeface="Calibri" panose="020F0502020204030204" pitchFamily="34" charset="0"/>
                <a:cs typeface="Calibri" panose="020F0502020204030204" pitchFamily="34" charset="0"/>
              </a:rPr>
              <a:t>)</a:t>
            </a:r>
          </a:p>
          <a:p>
            <a:endParaRPr lang="nl-NL" sz="1000" b="1" dirty="0">
              <a:latin typeface="Calibri" panose="020F0502020204030204" pitchFamily="34" charset="0"/>
              <a:ea typeface="Calibri" panose="020F0502020204030204" pitchFamily="34" charset="0"/>
              <a:cs typeface="Calibri" panose="020F0502020204030204" pitchFamily="34" charset="0"/>
            </a:endParaRPr>
          </a:p>
          <a:p>
            <a:r>
              <a:rPr lang="nl-NL" sz="2000" b="1" dirty="0" err="1">
                <a:latin typeface="Calibri" panose="020F0502020204030204" pitchFamily="34" charset="0"/>
                <a:ea typeface="Calibri" panose="020F0502020204030204" pitchFamily="34" charset="0"/>
                <a:cs typeface="Calibri" panose="020F0502020204030204" pitchFamily="34" charset="0"/>
              </a:rPr>
              <a:t>Future</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work</a:t>
            </a:r>
            <a:endParaRPr lang="nl-NL"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nl-NL" sz="2000" dirty="0" err="1">
                <a:latin typeface="Calibri" panose="020F0502020204030204" pitchFamily="34" charset="0"/>
                <a:ea typeface="Calibri" panose="020F0502020204030204" pitchFamily="34" charset="0"/>
                <a:cs typeface="Calibri" panose="020F0502020204030204" pitchFamily="34" charset="0"/>
              </a:rPr>
              <a:t>Extend</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to</a:t>
            </a:r>
            <a:r>
              <a:rPr lang="nl-NL" sz="2000" dirty="0">
                <a:latin typeface="Calibri" panose="020F0502020204030204" pitchFamily="34" charset="0"/>
                <a:ea typeface="Calibri" panose="020F0502020204030204" pitchFamily="34" charset="0"/>
                <a:cs typeface="Calibri" panose="020F0502020204030204" pitchFamily="34" charset="0"/>
              </a:rPr>
              <a:t> cover </a:t>
            </a:r>
            <a:r>
              <a:rPr lang="nl-NL" sz="2000" b="1" dirty="0">
                <a:latin typeface="Calibri" panose="020F0502020204030204" pitchFamily="34" charset="0"/>
                <a:ea typeface="Calibri" panose="020F0502020204030204" pitchFamily="34" charset="0"/>
                <a:cs typeface="Calibri" panose="020F0502020204030204" pitchFamily="34" charset="0"/>
              </a:rPr>
              <a:t>operations &amp; </a:t>
            </a:r>
            <a:r>
              <a:rPr lang="nl-NL" sz="2000" b="1" dirty="0" err="1">
                <a:latin typeface="Calibri" panose="020F0502020204030204" pitchFamily="34" charset="0"/>
                <a:ea typeface="Calibri" panose="020F0502020204030204" pitchFamily="34" charset="0"/>
                <a:cs typeface="Calibri" panose="020F0502020204030204" pitchFamily="34" charset="0"/>
              </a:rPr>
              <a:t>persistence</a:t>
            </a:r>
            <a:r>
              <a:rPr lang="nl-NL" sz="2000" dirty="0">
                <a:latin typeface="Calibri" panose="020F0502020204030204" pitchFamily="34" charset="0"/>
                <a:ea typeface="Calibri" panose="020F0502020204030204" pitchFamily="34" charset="0"/>
                <a:cs typeface="Calibri" panose="020F0502020204030204" pitchFamily="34" charset="0"/>
              </a:rPr>
              <a:t> (e.g., </a:t>
            </a:r>
            <a:r>
              <a:rPr lang="nl-NL" sz="2000" dirty="0" err="1">
                <a:latin typeface="Calibri" panose="020F0502020204030204" pitchFamily="34" charset="0"/>
                <a:ea typeface="Calibri" panose="020F0502020204030204" pitchFamily="34" charset="0"/>
                <a:cs typeface="Calibri" panose="020F0502020204030204" pitchFamily="34" charset="0"/>
              </a:rPr>
              <a:t>Hibernate</a:t>
            </a:r>
            <a:r>
              <a:rPr lang="nl-NL" sz="2000" dirty="0">
                <a:latin typeface="Calibri" panose="020F0502020204030204" pitchFamily="34" charset="0"/>
                <a:ea typeface="Calibri" panose="020F0502020204030204" pitchFamily="34" charset="0"/>
                <a:cs typeface="Calibri" panose="020F0502020204030204" pitchFamily="34" charset="0"/>
              </a:rPr>
              <a:t>, databases, </a:t>
            </a:r>
            <a:r>
              <a:rPr lang="nl-NL" sz="2000" dirty="0" err="1">
                <a:latin typeface="Calibri" panose="020F0502020204030204" pitchFamily="34" charset="0"/>
                <a:ea typeface="Calibri" panose="020F0502020204030204" pitchFamily="34" charset="0"/>
                <a:cs typeface="Calibri" panose="020F0502020204030204" pitchFamily="34" charset="0"/>
              </a:rPr>
              <a:t>triplestores</a:t>
            </a:r>
            <a:r>
              <a:rPr lang="nl-NL" sz="2000"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Wingdings" panose="05000000000000000000" pitchFamily="2" charset="2"/>
              <a:buChar char="Ø"/>
            </a:pPr>
            <a:r>
              <a:rPr lang="nl-NL" sz="2000" dirty="0" err="1">
                <a:latin typeface="Calibri" panose="020F0502020204030204" pitchFamily="34" charset="0"/>
                <a:ea typeface="Calibri" panose="020F0502020204030204" pitchFamily="34" charset="0"/>
                <a:cs typeface="Calibri" panose="020F0502020204030204" pitchFamily="34" charset="0"/>
              </a:rPr>
              <a:t>Validate</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transformation</a:t>
            </a:r>
            <a:r>
              <a:rPr lang="nl-NL" sz="2000" dirty="0">
                <a:latin typeface="Calibri" panose="020F0502020204030204" pitchFamily="34" charset="0"/>
                <a:ea typeface="Calibri" panose="020F0502020204030204" pitchFamily="34" charset="0"/>
                <a:cs typeface="Calibri" panose="020F0502020204030204" pitchFamily="34" charset="0"/>
              </a:rPr>
              <a:t> in </a:t>
            </a:r>
            <a:r>
              <a:rPr lang="nl-NL" sz="2000" b="1" dirty="0" err="1">
                <a:latin typeface="Calibri" panose="020F0502020204030204" pitchFamily="34" charset="0"/>
                <a:ea typeface="Calibri" panose="020F0502020204030204" pitchFamily="34" charset="0"/>
                <a:cs typeface="Calibri" panose="020F0502020204030204" pitchFamily="34" charset="0"/>
              </a:rPr>
              <a:t>realistic</a:t>
            </a:r>
            <a:r>
              <a:rPr lang="nl-NL" sz="2000" b="1" dirty="0">
                <a:latin typeface="Calibri" panose="020F0502020204030204" pitchFamily="34" charset="0"/>
                <a:ea typeface="Calibri" panose="020F0502020204030204" pitchFamily="34" charset="0"/>
                <a:cs typeface="Calibri" panose="020F0502020204030204" pitchFamily="34" charset="0"/>
              </a:rPr>
              <a:t> software development </a:t>
            </a:r>
            <a:r>
              <a:rPr lang="nl-NL" sz="2000" b="1" dirty="0" err="1">
                <a:latin typeface="Calibri" panose="020F0502020204030204" pitchFamily="34" charset="0"/>
                <a:ea typeface="Calibri" panose="020F0502020204030204" pitchFamily="34" charset="0"/>
                <a:cs typeface="Calibri" panose="020F0502020204030204" pitchFamily="34" charset="0"/>
              </a:rPr>
              <a:t>scenarios</a:t>
            </a:r>
            <a:endParaRPr lang="nl-NL"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nl-NL" sz="2000" dirty="0" err="1">
                <a:latin typeface="Calibri" panose="020F0502020204030204" pitchFamily="34" charset="0"/>
                <a:ea typeface="Calibri" panose="020F0502020204030204" pitchFamily="34" charset="0"/>
                <a:cs typeface="Calibri" panose="020F0502020204030204" pitchFamily="34" charset="0"/>
              </a:rPr>
              <a:t>Empirical</a:t>
            </a:r>
            <a:r>
              <a:rPr lang="nl-NL" sz="2000" dirty="0">
                <a:latin typeface="Calibri" panose="020F0502020204030204" pitchFamily="34" charset="0"/>
                <a:ea typeface="Calibri" panose="020F0502020204030204" pitchFamily="34" charset="0"/>
                <a:cs typeface="Calibri" panose="020F0502020204030204" pitchFamily="34" charset="0"/>
              </a:rPr>
              <a:t> studies on </a:t>
            </a:r>
            <a:r>
              <a:rPr lang="nl-NL" sz="2000" dirty="0" err="1">
                <a:latin typeface="Calibri" panose="020F0502020204030204" pitchFamily="34" charset="0"/>
                <a:ea typeface="Calibri" panose="020F0502020204030204" pitchFamily="34" charset="0"/>
                <a:cs typeface="Calibri" panose="020F0502020204030204" pitchFamily="34" charset="0"/>
              </a:rPr>
              <a:t>whether</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OntoUML</a:t>
            </a:r>
            <a:r>
              <a:rPr lang="nl-NL" sz="2000" b="1" dirty="0">
                <a:latin typeface="Calibri" panose="020F0502020204030204" pitchFamily="34" charset="0"/>
                <a:ea typeface="Calibri" panose="020F0502020204030204" pitchFamily="34" charset="0"/>
                <a:cs typeface="Calibri" panose="020F0502020204030204" pitchFamily="34" charset="0"/>
              </a:rPr>
              <a:t> leads </a:t>
            </a:r>
            <a:r>
              <a:rPr lang="nl-NL" sz="2000" b="1" dirty="0" err="1">
                <a:latin typeface="Calibri" panose="020F0502020204030204" pitchFamily="34" charset="0"/>
                <a:ea typeface="Calibri" panose="020F0502020204030204" pitchFamily="34" charset="0"/>
                <a:cs typeface="Calibri" panose="020F0502020204030204" pitchFamily="34" charset="0"/>
              </a:rPr>
              <a:t>to</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higher-quality</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applications</a:t>
            </a:r>
            <a:endParaRPr lang="nl-NL"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nl-NL" sz="2000" dirty="0" err="1">
                <a:latin typeface="Calibri" panose="020F0502020204030204" pitchFamily="34" charset="0"/>
                <a:ea typeface="Calibri" panose="020F0502020204030204" pitchFamily="34" charset="0"/>
                <a:cs typeface="Calibri" panose="020F0502020204030204" pitchFamily="34" charset="0"/>
              </a:rPr>
              <a:t>Explore</a:t>
            </a:r>
            <a:r>
              <a:rPr lang="nl-NL" sz="2000" dirty="0">
                <a:latin typeface="Calibri" panose="020F0502020204030204" pitchFamily="34" charset="0"/>
                <a:ea typeface="Calibri" panose="020F0502020204030204" pitchFamily="34" charset="0"/>
                <a:cs typeface="Calibri" panose="020F0502020204030204" pitchFamily="34" charset="0"/>
              </a:rPr>
              <a:t> new </a:t>
            </a:r>
            <a:r>
              <a:rPr lang="nl-NL" sz="2000" dirty="0" err="1">
                <a:latin typeface="Calibri" panose="020F0502020204030204" pitchFamily="34" charset="0"/>
                <a:ea typeface="Calibri" panose="020F0502020204030204" pitchFamily="34" charset="0"/>
                <a:cs typeface="Calibri" panose="020F0502020204030204" pitchFamily="34" charset="0"/>
              </a:rPr>
              <a:t>transformations</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inspired</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by</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gUFO</a:t>
            </a:r>
            <a:r>
              <a:rPr lang="nl-NL" sz="2000" b="1" dirty="0">
                <a:latin typeface="Calibri" panose="020F0502020204030204" pitchFamily="34" charset="0"/>
                <a:ea typeface="Calibri" panose="020F0502020204030204" pitchFamily="34" charset="0"/>
                <a:cs typeface="Calibri" panose="020F0502020204030204" pitchFamily="34" charset="0"/>
              </a:rPr>
              <a:t> design </a:t>
            </a:r>
            <a:r>
              <a:rPr lang="nl-NL" sz="2000" b="1" dirty="0" err="1">
                <a:latin typeface="Calibri" panose="020F0502020204030204" pitchFamily="34" charset="0"/>
                <a:ea typeface="Calibri" panose="020F0502020204030204" pitchFamily="34" charset="0"/>
                <a:cs typeface="Calibri" panose="020F0502020204030204" pitchFamily="34" charset="0"/>
              </a:rPr>
              <a:t>principles</a:t>
            </a:r>
            <a:endParaRPr lang="nl-NL" sz="2000" dirty="0">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descr="Grazie Thank You Italian Word Cloud Stock Vector (Royalty Free) 1460711249  | Shutterstock">
            <a:extLst>
              <a:ext uri="{FF2B5EF4-FFF2-40B4-BE49-F238E27FC236}">
                <a16:creationId xmlns:a16="http://schemas.microsoft.com/office/drawing/2014/main" id="{DE256833-C936-BC21-AB15-F207587697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7738"/>
          <a:stretch>
            <a:fillRect/>
          </a:stretch>
        </p:blipFill>
        <p:spPr bwMode="auto">
          <a:xfrm>
            <a:off x="8185127" y="39551"/>
            <a:ext cx="1811629" cy="136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34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5" end="1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6" end="1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DC28D-496E-39E9-B359-F0A0F4BFDBB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72AACA8-68D0-40F1-D0CB-595AC9525F61}"/>
              </a:ext>
            </a:extLst>
          </p:cNvPr>
          <p:cNvSpPr>
            <a:spLocks noGrp="1"/>
          </p:cNvSpPr>
          <p:nvPr>
            <p:ph type="title"/>
          </p:nvPr>
        </p:nvSpPr>
        <p:spPr/>
        <p:txBody>
          <a:bodyPr/>
          <a:lstStyle/>
          <a:p>
            <a:r>
              <a:rPr lang="en-US" dirty="0"/>
              <a:t>discussion</a:t>
            </a:r>
            <a:br>
              <a:rPr lang="en-US" dirty="0"/>
            </a:br>
            <a:endParaRPr lang="nl-NL" dirty="0"/>
          </a:p>
        </p:txBody>
      </p:sp>
      <p:sp>
        <p:nvSpPr>
          <p:cNvPr id="4" name="Slide Number Placeholder 3">
            <a:extLst>
              <a:ext uri="{FF2B5EF4-FFF2-40B4-BE49-F238E27FC236}">
                <a16:creationId xmlns:a16="http://schemas.microsoft.com/office/drawing/2014/main" id="{0110381A-CC13-793C-06FD-C0063E3CEE83}"/>
              </a:ext>
            </a:extLst>
          </p:cNvPr>
          <p:cNvSpPr>
            <a:spLocks noGrp="1"/>
          </p:cNvSpPr>
          <p:nvPr>
            <p:ph type="sldNum" sz="quarter" idx="10"/>
          </p:nvPr>
        </p:nvSpPr>
        <p:spPr/>
        <p:txBody>
          <a:bodyPr/>
          <a:lstStyle/>
          <a:p>
            <a:fld id="{6586D83B-F5E2-6149-B7DD-0F6F1BA75908}" type="slidenum">
              <a:rPr lang="en-US" smtClean="0"/>
              <a:pPr/>
              <a:t>25</a:t>
            </a:fld>
            <a:endParaRPr lang="en-US" dirty="0"/>
          </a:p>
        </p:txBody>
      </p:sp>
      <p:sp>
        <p:nvSpPr>
          <p:cNvPr id="9" name="TextBox 8">
            <a:extLst>
              <a:ext uri="{FF2B5EF4-FFF2-40B4-BE49-F238E27FC236}">
                <a16:creationId xmlns:a16="http://schemas.microsoft.com/office/drawing/2014/main" id="{1CA7033B-C244-7531-0C39-A05F3C66AD95}"/>
              </a:ext>
            </a:extLst>
          </p:cNvPr>
          <p:cNvSpPr txBox="1"/>
          <p:nvPr/>
        </p:nvSpPr>
        <p:spPr>
          <a:xfrm>
            <a:off x="2483284" y="1115425"/>
            <a:ext cx="9708716" cy="4832092"/>
          </a:xfrm>
          <a:prstGeom prst="rect">
            <a:avLst/>
          </a:prstGeom>
          <a:noFill/>
        </p:spPr>
        <p:txBody>
          <a:bodyPr wrap="square">
            <a:spAutoFit/>
          </a:bodyPr>
          <a:lstStyle/>
          <a:p>
            <a:r>
              <a:rPr lang="nl-NL" sz="2200" b="1" dirty="0" err="1">
                <a:latin typeface="Calibri" panose="020F0502020204030204" pitchFamily="34" charset="0"/>
                <a:ea typeface="Calibri" panose="020F0502020204030204" pitchFamily="34" charset="0"/>
                <a:cs typeface="Calibri" panose="020F0502020204030204" pitchFamily="34" charset="0"/>
              </a:rPr>
              <a:t>Alignment</a:t>
            </a:r>
            <a:r>
              <a:rPr lang="nl-NL" sz="2200" b="1" dirty="0">
                <a:latin typeface="Calibri" panose="020F0502020204030204" pitchFamily="34" charset="0"/>
                <a:ea typeface="Calibri" panose="020F0502020204030204" pitchFamily="34" charset="0"/>
                <a:cs typeface="Calibri" panose="020F0502020204030204" pitchFamily="34" charset="0"/>
              </a:rPr>
              <a:t> of </a:t>
            </a:r>
            <a:r>
              <a:rPr lang="nl-NL" sz="2200" b="1" dirty="0" err="1">
                <a:latin typeface="Calibri" panose="020F0502020204030204" pitchFamily="34" charset="0"/>
                <a:ea typeface="Calibri" panose="020F0502020204030204" pitchFamily="34" charset="0"/>
                <a:cs typeface="Calibri" panose="020F0502020204030204" pitchFamily="34" charset="0"/>
              </a:rPr>
              <a:t>OntoUML</a:t>
            </a:r>
            <a:r>
              <a:rPr lang="nl-NL" sz="2200" b="1" dirty="0">
                <a:latin typeface="Calibri" panose="020F0502020204030204" pitchFamily="34" charset="0"/>
                <a:ea typeface="Calibri" panose="020F0502020204030204" pitchFamily="34" charset="0"/>
                <a:cs typeface="Calibri" panose="020F0502020204030204" pitchFamily="34" charset="0"/>
              </a:rPr>
              <a:t> Tools</a:t>
            </a:r>
            <a:endParaRPr lang="nl-NL" sz="22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v"/>
            </a:pPr>
            <a:r>
              <a:rPr lang="nl-NL" sz="2200" b="1" dirty="0" err="1">
                <a:latin typeface="Calibri" panose="020F0502020204030204" pitchFamily="34" charset="0"/>
                <a:ea typeface="Calibri" panose="020F0502020204030204" pitchFamily="34" charset="0"/>
                <a:cs typeface="Calibri" panose="020F0502020204030204" pitchFamily="34" charset="0"/>
              </a:rPr>
              <a:t>Discrepancies</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between</a:t>
            </a:r>
            <a:r>
              <a:rPr lang="nl-NL" sz="2200" dirty="0">
                <a:latin typeface="Calibri" panose="020F0502020204030204" pitchFamily="34" charset="0"/>
                <a:ea typeface="Calibri" panose="020F0502020204030204" pitchFamily="34" charset="0"/>
                <a:cs typeface="Calibri" panose="020F0502020204030204" pitchFamily="34" charset="0"/>
              </a:rPr>
              <a:t> VP </a:t>
            </a:r>
            <a:r>
              <a:rPr lang="nl-NL" sz="2200" dirty="0" err="1">
                <a:latin typeface="Calibri" panose="020F0502020204030204" pitchFamily="34" charset="0"/>
                <a:ea typeface="Calibri" panose="020F0502020204030204" pitchFamily="34" charset="0"/>
                <a:cs typeface="Calibri" panose="020F0502020204030204" pitchFamily="34" charset="0"/>
              </a:rPr>
              <a:t>plugin</a:t>
            </a:r>
            <a:r>
              <a:rPr lang="nl-NL" sz="2200" dirty="0">
                <a:latin typeface="Calibri" panose="020F0502020204030204" pitchFamily="34" charset="0"/>
                <a:ea typeface="Calibri" panose="020F0502020204030204" pitchFamily="34" charset="0"/>
                <a:cs typeface="Calibri" panose="020F0502020204030204" pitchFamily="34" charset="0"/>
              </a:rPr>
              <a:t> JSON </a:t>
            </a:r>
            <a:r>
              <a:rPr lang="nl-NL" sz="2200" dirty="0" err="1">
                <a:latin typeface="Calibri" panose="020F0502020204030204" pitchFamily="34" charset="0"/>
                <a:ea typeface="Calibri" panose="020F0502020204030204" pitchFamily="34" charset="0"/>
                <a:cs typeface="Calibri" panose="020F0502020204030204" pitchFamily="34" charset="0"/>
              </a:rPr>
              <a:t>and</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OntoUML</a:t>
            </a:r>
            <a:r>
              <a:rPr lang="nl-NL" sz="2200" dirty="0">
                <a:latin typeface="Calibri" panose="020F0502020204030204" pitchFamily="34" charset="0"/>
                <a:ea typeface="Calibri" panose="020F0502020204030204" pitchFamily="34" charset="0"/>
                <a:cs typeface="Calibri" panose="020F0502020204030204" pitchFamily="34" charset="0"/>
              </a:rPr>
              <a:t> schema/metamodel</a:t>
            </a:r>
          </a:p>
          <a:p>
            <a:pPr marL="800100" lvl="1" indent="-342900">
              <a:buFont typeface="Wingdings" panose="05000000000000000000" pitchFamily="2" charset="2"/>
              <a:buChar char="v"/>
            </a:pPr>
            <a:r>
              <a:rPr lang="nl-NL" sz="2200" dirty="0" err="1">
                <a:latin typeface="Calibri" panose="020F0502020204030204" pitchFamily="34" charset="0"/>
                <a:ea typeface="Calibri" panose="020F0502020204030204" pitchFamily="34" charset="0"/>
                <a:cs typeface="Calibri" panose="020F0502020204030204" pitchFamily="34" charset="0"/>
              </a:rPr>
              <a:t>Transformation</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may</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require</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adjustments</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if</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tooling</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evolves</a:t>
            </a:r>
            <a:endParaRPr lang="nl-NL" sz="2200" b="1" dirty="0">
              <a:latin typeface="Calibri" panose="020F0502020204030204" pitchFamily="34" charset="0"/>
              <a:ea typeface="Calibri" panose="020F0502020204030204" pitchFamily="34" charset="0"/>
              <a:cs typeface="Calibri" panose="020F0502020204030204" pitchFamily="34" charset="0"/>
            </a:endParaRPr>
          </a:p>
          <a:p>
            <a:r>
              <a:rPr lang="nl-NL" sz="2200" b="1" dirty="0" err="1">
                <a:latin typeface="Calibri" panose="020F0502020204030204" pitchFamily="34" charset="0"/>
                <a:ea typeface="Calibri" panose="020F0502020204030204" pitchFamily="34" charset="0"/>
                <a:cs typeface="Calibri" panose="020F0502020204030204" pitchFamily="34" charset="0"/>
              </a:rPr>
              <a:t>Validation</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Limitations</a:t>
            </a:r>
            <a:endParaRPr lang="nl-NL" sz="22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v"/>
            </a:pPr>
            <a:r>
              <a:rPr lang="nl-NL" sz="2200" dirty="0" err="1">
                <a:latin typeface="Calibri" panose="020F0502020204030204" pitchFamily="34" charset="0"/>
                <a:ea typeface="Calibri" panose="020F0502020204030204" pitchFamily="34" charset="0"/>
                <a:cs typeface="Calibri" panose="020F0502020204030204" pitchFamily="34" charset="0"/>
              </a:rPr>
              <a:t>Current</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testing</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mostly</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b="1" dirty="0">
                <a:latin typeface="Calibri" panose="020F0502020204030204" pitchFamily="34" charset="0"/>
                <a:ea typeface="Calibri" panose="020F0502020204030204" pitchFamily="34" charset="0"/>
                <a:cs typeface="Calibri" panose="020F0502020204030204" pitchFamily="34" charset="0"/>
              </a:rPr>
              <a:t>manual + </a:t>
            </a:r>
            <a:r>
              <a:rPr lang="nl-NL" sz="2200" b="1" dirty="0" err="1">
                <a:latin typeface="Calibri" panose="020F0502020204030204" pitchFamily="34" charset="0"/>
                <a:ea typeface="Calibri" panose="020F0502020204030204" pitchFamily="34" charset="0"/>
                <a:cs typeface="Calibri" panose="020F0502020204030204" pitchFamily="34" charset="0"/>
              </a:rPr>
              <a:t>partial</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automation</a:t>
            </a:r>
            <a:endParaRPr lang="nl-NL" sz="22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v"/>
            </a:pPr>
            <a:r>
              <a:rPr lang="nl-NL" sz="2200" dirty="0" err="1">
                <a:latin typeface="Calibri" panose="020F0502020204030204" pitchFamily="34" charset="0"/>
                <a:ea typeface="Calibri" panose="020F0502020204030204" pitchFamily="34" charset="0"/>
                <a:cs typeface="Calibri" panose="020F0502020204030204" pitchFamily="34" charset="0"/>
              </a:rPr>
              <a:t>Lack</a:t>
            </a:r>
            <a:r>
              <a:rPr lang="nl-NL" sz="2200" dirty="0">
                <a:latin typeface="Calibri" panose="020F0502020204030204" pitchFamily="34" charset="0"/>
                <a:ea typeface="Calibri" panose="020F0502020204030204" pitchFamily="34" charset="0"/>
                <a:cs typeface="Calibri" panose="020F0502020204030204" pitchFamily="34" charset="0"/>
              </a:rPr>
              <a:t> of </a:t>
            </a:r>
            <a:r>
              <a:rPr lang="nl-NL" sz="2200" dirty="0" err="1">
                <a:latin typeface="Calibri" panose="020F0502020204030204" pitchFamily="34" charset="0"/>
                <a:ea typeface="Calibri" panose="020F0502020204030204" pitchFamily="34" charset="0"/>
                <a:cs typeface="Calibri" panose="020F0502020204030204" pitchFamily="34" charset="0"/>
              </a:rPr>
              <a:t>automated</a:t>
            </a:r>
            <a:r>
              <a:rPr lang="nl-NL" sz="2200" dirty="0">
                <a:latin typeface="Calibri" panose="020F0502020204030204" pitchFamily="34" charset="0"/>
                <a:ea typeface="Calibri" panose="020F0502020204030204" pitchFamily="34" charset="0"/>
                <a:cs typeface="Calibri" panose="020F0502020204030204" pitchFamily="34" charset="0"/>
              </a:rPr>
              <a:t> test cases </a:t>
            </a:r>
            <a:r>
              <a:rPr lang="nl-NL" sz="2200" dirty="0" err="1">
                <a:latin typeface="Calibri" panose="020F0502020204030204" pitchFamily="34" charset="0"/>
                <a:ea typeface="Calibri" panose="020F0502020204030204" pitchFamily="34" charset="0"/>
                <a:cs typeface="Calibri" panose="020F0502020204030204" pitchFamily="34" charset="0"/>
              </a:rPr>
              <a:t>for</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transformation</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correctness</a:t>
            </a:r>
            <a:endParaRPr lang="nl-NL" sz="2200" b="1" dirty="0">
              <a:latin typeface="Calibri" panose="020F0502020204030204" pitchFamily="34" charset="0"/>
              <a:ea typeface="Calibri" panose="020F0502020204030204" pitchFamily="34" charset="0"/>
              <a:cs typeface="Calibri" panose="020F0502020204030204" pitchFamily="34" charset="0"/>
            </a:endParaRPr>
          </a:p>
          <a:p>
            <a:r>
              <a:rPr lang="nl-NL" sz="2200" b="1" dirty="0" err="1">
                <a:latin typeface="Calibri" panose="020F0502020204030204" pitchFamily="34" charset="0"/>
                <a:ea typeface="Calibri" panose="020F0502020204030204" pitchFamily="34" charset="0"/>
                <a:cs typeface="Calibri" panose="020F0502020204030204" pitchFamily="34" charset="0"/>
              </a:rPr>
              <a:t>Extending</a:t>
            </a:r>
            <a:r>
              <a:rPr lang="nl-NL" sz="2200" b="1" dirty="0">
                <a:latin typeface="Calibri" panose="020F0502020204030204" pitchFamily="34" charset="0"/>
                <a:ea typeface="Calibri" panose="020F0502020204030204" pitchFamily="34" charset="0"/>
                <a:cs typeface="Calibri" panose="020F0502020204030204" pitchFamily="34" charset="0"/>
              </a:rPr>
              <a:t> Code </a:t>
            </a:r>
            <a:r>
              <a:rPr lang="nl-NL" sz="2200" b="1" dirty="0" err="1">
                <a:latin typeface="Calibri" panose="020F0502020204030204" pitchFamily="34" charset="0"/>
                <a:ea typeface="Calibri" panose="020F0502020204030204" pitchFamily="34" charset="0"/>
                <a:cs typeface="Calibri" panose="020F0502020204030204" pitchFamily="34" charset="0"/>
              </a:rPr>
              <a:t>Generation</a:t>
            </a:r>
            <a:endParaRPr lang="nl-NL" sz="22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v"/>
            </a:pPr>
            <a:r>
              <a:rPr lang="nl-NL" sz="2200" dirty="0" err="1">
                <a:latin typeface="Calibri" panose="020F0502020204030204" pitchFamily="34" charset="0"/>
                <a:ea typeface="Calibri" panose="020F0502020204030204" pitchFamily="34" charset="0"/>
                <a:cs typeface="Calibri" panose="020F0502020204030204" pitchFamily="34" charset="0"/>
              </a:rPr>
              <a:t>Current</a:t>
            </a:r>
            <a:r>
              <a:rPr lang="nl-NL" sz="2200" dirty="0">
                <a:latin typeface="Calibri" panose="020F0502020204030204" pitchFamily="34" charset="0"/>
                <a:ea typeface="Calibri" panose="020F0502020204030204" pitchFamily="34" charset="0"/>
                <a:cs typeface="Calibri" panose="020F0502020204030204" pitchFamily="34" charset="0"/>
              </a:rPr>
              <a:t> focus on </a:t>
            </a:r>
            <a:r>
              <a:rPr lang="nl-NL" sz="2200" b="1" dirty="0">
                <a:latin typeface="Calibri" panose="020F0502020204030204" pitchFamily="34" charset="0"/>
                <a:ea typeface="Calibri" panose="020F0502020204030204" pitchFamily="34" charset="0"/>
                <a:cs typeface="Calibri" panose="020F0502020204030204" pitchFamily="34" charset="0"/>
              </a:rPr>
              <a:t>Java</a:t>
            </a:r>
            <a:r>
              <a:rPr lang="nl-NL" sz="2200" dirty="0">
                <a:latin typeface="Calibri" panose="020F0502020204030204" pitchFamily="34" charset="0"/>
                <a:ea typeface="Calibri" panose="020F0502020204030204" pitchFamily="34" charset="0"/>
                <a:cs typeface="Calibri" panose="020F0502020204030204" pitchFamily="34" charset="0"/>
              </a:rPr>
              <a:t>, but approach supports </a:t>
            </a:r>
            <a:r>
              <a:rPr lang="nl-NL" sz="2200" dirty="0" err="1">
                <a:latin typeface="Calibri" panose="020F0502020204030204" pitchFamily="34" charset="0"/>
                <a:ea typeface="Calibri" panose="020F0502020204030204" pitchFamily="34" charset="0"/>
                <a:cs typeface="Calibri" panose="020F0502020204030204" pitchFamily="34" charset="0"/>
              </a:rPr>
              <a:t>other</a:t>
            </a:r>
            <a:r>
              <a:rPr lang="nl-NL" sz="2200" dirty="0">
                <a:latin typeface="Calibri" panose="020F0502020204030204" pitchFamily="34" charset="0"/>
                <a:ea typeface="Calibri" panose="020F0502020204030204" pitchFamily="34" charset="0"/>
                <a:cs typeface="Calibri" panose="020F0502020204030204" pitchFamily="34" charset="0"/>
              </a:rPr>
              <a:t> OO </a:t>
            </a:r>
            <a:r>
              <a:rPr lang="nl-NL" sz="2200" dirty="0" err="1">
                <a:latin typeface="Calibri" panose="020F0502020204030204" pitchFamily="34" charset="0"/>
                <a:ea typeface="Calibri" panose="020F0502020204030204" pitchFamily="34" charset="0"/>
                <a:cs typeface="Calibri" panose="020F0502020204030204" pitchFamily="34" charset="0"/>
              </a:rPr>
              <a:t>languages</a:t>
            </a:r>
            <a:endParaRPr lang="nl-NL" sz="22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v"/>
            </a:pPr>
            <a:r>
              <a:rPr lang="nl-NL" sz="2200" dirty="0">
                <a:latin typeface="Calibri" panose="020F0502020204030204" pitchFamily="34" charset="0"/>
                <a:ea typeface="Calibri" panose="020F0502020204030204" pitchFamily="34" charset="0"/>
                <a:cs typeface="Calibri" panose="020F0502020204030204" pitchFamily="34" charset="0"/>
              </a:rPr>
              <a:t>Options: </a:t>
            </a:r>
            <a:r>
              <a:rPr lang="nl-NL" sz="2200" dirty="0" err="1">
                <a:latin typeface="Calibri" panose="020F0502020204030204" pitchFamily="34" charset="0"/>
                <a:ea typeface="Calibri" panose="020F0502020204030204" pitchFamily="34" charset="0"/>
                <a:cs typeface="Calibri" panose="020F0502020204030204" pitchFamily="34" charset="0"/>
              </a:rPr>
              <a:t>reuse</a:t>
            </a:r>
            <a:r>
              <a:rPr lang="nl-NL" sz="2200" dirty="0">
                <a:latin typeface="Calibri" panose="020F0502020204030204" pitchFamily="34" charset="0"/>
                <a:ea typeface="Calibri" panose="020F0502020204030204" pitchFamily="34" charset="0"/>
                <a:cs typeface="Calibri" panose="020F0502020204030204" pitchFamily="34" charset="0"/>
              </a:rPr>
              <a:t>/</a:t>
            </a:r>
            <a:r>
              <a:rPr lang="nl-NL" sz="2200" dirty="0" err="1">
                <a:latin typeface="Calibri" panose="020F0502020204030204" pitchFamily="34" charset="0"/>
                <a:ea typeface="Calibri" panose="020F0502020204030204" pitchFamily="34" charset="0"/>
                <a:cs typeface="Calibri" panose="020F0502020204030204" pitchFamily="34" charset="0"/>
              </a:rPr>
              <a:t>extend</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b="1" dirty="0">
                <a:latin typeface="Calibri" panose="020F0502020204030204" pitchFamily="34" charset="0"/>
                <a:ea typeface="Calibri" panose="020F0502020204030204" pitchFamily="34" charset="0"/>
                <a:cs typeface="Calibri" panose="020F0502020204030204" pitchFamily="34" charset="0"/>
              </a:rPr>
              <a:t>Papyrus</a:t>
            </a:r>
            <a:r>
              <a:rPr lang="nl-NL" sz="2200" dirty="0">
                <a:latin typeface="Calibri" panose="020F0502020204030204" pitchFamily="34" charset="0"/>
                <a:ea typeface="Calibri" panose="020F0502020204030204" pitchFamily="34" charset="0"/>
                <a:cs typeface="Calibri" panose="020F0502020204030204" pitchFamily="34" charset="0"/>
              </a:rPr>
              <a:t> or </a:t>
            </a:r>
            <a:r>
              <a:rPr lang="nl-NL" sz="2200" b="1" dirty="0" err="1">
                <a:latin typeface="Calibri" panose="020F0502020204030204" pitchFamily="34" charset="0"/>
                <a:ea typeface="Calibri" panose="020F0502020204030204" pitchFamily="34" charset="0"/>
                <a:cs typeface="Calibri" panose="020F0502020204030204" pitchFamily="34" charset="0"/>
              </a:rPr>
              <a:t>Acceleo</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projects</a:t>
            </a:r>
            <a:endParaRPr lang="nl-NL" sz="2200" dirty="0">
              <a:latin typeface="Calibri" panose="020F0502020204030204" pitchFamily="34" charset="0"/>
              <a:ea typeface="Calibri" panose="020F0502020204030204" pitchFamily="34" charset="0"/>
              <a:cs typeface="Calibri" panose="020F0502020204030204" pitchFamily="34" charset="0"/>
            </a:endParaRPr>
          </a:p>
          <a:p>
            <a:r>
              <a:rPr lang="nl-NL" sz="2200" b="1" dirty="0" err="1">
                <a:latin typeface="Calibri" panose="020F0502020204030204" pitchFamily="34" charset="0"/>
                <a:ea typeface="Calibri" panose="020F0502020204030204" pitchFamily="34" charset="0"/>
                <a:cs typeface="Calibri" panose="020F0502020204030204" pitchFamily="34" charset="0"/>
              </a:rPr>
              <a:t>Alternative</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Implementation</a:t>
            </a:r>
            <a:r>
              <a:rPr lang="nl-NL" sz="2200" b="1" dirty="0">
                <a:latin typeface="Calibri" panose="020F0502020204030204" pitchFamily="34" charset="0"/>
                <a:ea typeface="Calibri" panose="020F0502020204030204" pitchFamily="34" charset="0"/>
                <a:cs typeface="Calibri" panose="020F0502020204030204" pitchFamily="34" charset="0"/>
              </a:rPr>
              <a:t> Model</a:t>
            </a:r>
            <a:endParaRPr lang="nl-NL" sz="22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v"/>
            </a:pPr>
            <a:r>
              <a:rPr lang="nl-NL" sz="2200" dirty="0" err="1">
                <a:latin typeface="Calibri" panose="020F0502020204030204" pitchFamily="34" charset="0"/>
                <a:ea typeface="Calibri" panose="020F0502020204030204" pitchFamily="34" charset="0"/>
                <a:cs typeface="Calibri" panose="020F0502020204030204" pitchFamily="34" charset="0"/>
              </a:rPr>
              <a:t>Explore</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b="1" dirty="0">
                <a:latin typeface="Calibri" panose="020F0502020204030204" pitchFamily="34" charset="0"/>
                <a:ea typeface="Calibri" panose="020F0502020204030204" pitchFamily="34" charset="0"/>
                <a:cs typeface="Calibri" panose="020F0502020204030204" pitchFamily="34" charset="0"/>
              </a:rPr>
              <a:t>UML Profile-</a:t>
            </a:r>
            <a:r>
              <a:rPr lang="nl-NL" sz="2200" b="1" dirty="0" err="1">
                <a:latin typeface="Calibri" panose="020F0502020204030204" pitchFamily="34" charset="0"/>
                <a:ea typeface="Calibri" panose="020F0502020204030204" pitchFamily="34" charset="0"/>
                <a:cs typeface="Calibri" panose="020F0502020204030204" pitchFamily="34" charset="0"/>
              </a:rPr>
              <a:t>based</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implementation</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models</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dirty="0">
                <a:latin typeface="Calibri" panose="020F0502020204030204" pitchFamily="34" charset="0"/>
                <a:ea typeface="Calibri" panose="020F0502020204030204" pitchFamily="34" charset="0"/>
                <a:cs typeface="Calibri" panose="020F0502020204030204" pitchFamily="34" charset="0"/>
              </a:rPr>
              <a:t>(</a:t>
            </a:r>
            <a:r>
              <a:rPr lang="nl-NL" sz="2200" dirty="0" err="1">
                <a:latin typeface="Calibri" panose="020F0502020204030204" pitchFamily="34" charset="0"/>
                <a:ea typeface="Calibri" panose="020F0502020204030204" pitchFamily="34" charset="0"/>
                <a:cs typeface="Calibri" panose="020F0502020204030204" pitchFamily="34" charset="0"/>
              </a:rPr>
              <a:t>limited</a:t>
            </a:r>
            <a:r>
              <a:rPr lang="nl-NL" sz="2200" dirty="0">
                <a:latin typeface="Calibri" panose="020F0502020204030204" pitchFamily="34" charset="0"/>
                <a:ea typeface="Calibri" panose="020F0502020204030204" pitchFamily="34" charset="0"/>
                <a:cs typeface="Calibri" panose="020F0502020204030204" pitchFamily="34" charset="0"/>
              </a:rPr>
              <a:t> ATL support)</a:t>
            </a:r>
          </a:p>
          <a:p>
            <a:pPr marL="800100" lvl="1" indent="-342900">
              <a:buFont typeface="Wingdings" panose="05000000000000000000" pitchFamily="2" charset="2"/>
              <a:buChar char="v"/>
            </a:pPr>
            <a:r>
              <a:rPr lang="nl-NL" sz="2200" dirty="0" err="1">
                <a:latin typeface="Calibri" panose="020F0502020204030204" pitchFamily="34" charset="0"/>
                <a:ea typeface="Calibri" panose="020F0502020204030204" pitchFamily="34" charset="0"/>
                <a:cs typeface="Calibri" panose="020F0502020204030204" pitchFamily="34" charset="0"/>
              </a:rPr>
              <a:t>Potential</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to</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enrich</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semantics</a:t>
            </a:r>
            <a:r>
              <a:rPr lang="nl-NL" sz="2200" dirty="0">
                <a:latin typeface="Calibri" panose="020F0502020204030204" pitchFamily="34" charset="0"/>
                <a:ea typeface="Calibri" panose="020F0502020204030204" pitchFamily="34" charset="0"/>
                <a:cs typeface="Calibri" panose="020F0502020204030204" pitchFamily="34" charset="0"/>
              </a:rPr>
              <a:t> (e.g., </a:t>
            </a:r>
            <a:r>
              <a:rPr lang="nl-NL" sz="2200" dirty="0" err="1">
                <a:latin typeface="Calibri" panose="020F0502020204030204" pitchFamily="34" charset="0"/>
                <a:ea typeface="Calibri" panose="020F0502020204030204" pitchFamily="34" charset="0"/>
                <a:cs typeface="Calibri" panose="020F0502020204030204" pitchFamily="34" charset="0"/>
              </a:rPr>
              <a:t>constructors</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persistence</a:t>
            </a:r>
            <a:r>
              <a:rPr lang="nl-NL" sz="2200" dirty="0">
                <a:latin typeface="Calibri" panose="020F0502020204030204" pitchFamily="34" charset="0"/>
                <a:ea typeface="Calibri" panose="020F0502020204030204" pitchFamily="34" charset="0"/>
                <a:cs typeface="Calibri" panose="020F0502020204030204" pitchFamily="34" charset="0"/>
              </a:rPr>
              <a:t> metadata).</a:t>
            </a:r>
          </a:p>
          <a:p>
            <a:r>
              <a:rPr lang="nl-NL" sz="2200" b="1" dirty="0">
                <a:latin typeface="Calibri" panose="020F0502020204030204" pitchFamily="34" charset="0"/>
                <a:ea typeface="Calibri" panose="020F0502020204030204" pitchFamily="34" charset="0"/>
                <a:cs typeface="Calibri" panose="020F0502020204030204" pitchFamily="34" charset="0"/>
              </a:rPr>
              <a:t>Data </a:t>
            </a:r>
            <a:r>
              <a:rPr lang="nl-NL" sz="2200" b="1" dirty="0" err="1">
                <a:latin typeface="Calibri" panose="020F0502020204030204" pitchFamily="34" charset="0"/>
                <a:ea typeface="Calibri" panose="020F0502020204030204" pitchFamily="34" charset="0"/>
                <a:cs typeface="Calibri" panose="020F0502020204030204" pitchFamily="34" charset="0"/>
              </a:rPr>
              <a:t>Persistence</a:t>
            </a:r>
            <a:endParaRPr lang="nl-NL" sz="22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v"/>
            </a:pPr>
            <a:r>
              <a:rPr lang="nl-NL" sz="2200" dirty="0" err="1">
                <a:latin typeface="Calibri" panose="020F0502020204030204" pitchFamily="34" charset="0"/>
                <a:ea typeface="Calibri" panose="020F0502020204030204" pitchFamily="34" charset="0"/>
                <a:cs typeface="Calibri" panose="020F0502020204030204" pitchFamily="34" charset="0"/>
              </a:rPr>
              <a:t>Requires</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strategies</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to</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align</a:t>
            </a:r>
            <a:r>
              <a:rPr lang="nl-NL" sz="2200" dirty="0">
                <a:latin typeface="Calibri" panose="020F0502020204030204" pitchFamily="34" charset="0"/>
                <a:ea typeface="Calibri" panose="020F0502020204030204" pitchFamily="34" charset="0"/>
                <a:cs typeface="Calibri" panose="020F0502020204030204" pitchFamily="34" charset="0"/>
              </a:rPr>
              <a:t> </a:t>
            </a:r>
            <a:r>
              <a:rPr lang="nl-NL" sz="2200" dirty="0" err="1">
                <a:latin typeface="Calibri" panose="020F0502020204030204" pitchFamily="34" charset="0"/>
                <a:ea typeface="Calibri" panose="020F0502020204030204" pitchFamily="34" charset="0"/>
                <a:cs typeface="Calibri" panose="020F0502020204030204" pitchFamily="34" charset="0"/>
              </a:rPr>
              <a:t>generated</a:t>
            </a:r>
            <a:r>
              <a:rPr lang="nl-NL" sz="2200" dirty="0">
                <a:latin typeface="Calibri" panose="020F0502020204030204" pitchFamily="34" charset="0"/>
                <a:ea typeface="Calibri" panose="020F0502020204030204" pitchFamily="34" charset="0"/>
                <a:cs typeface="Calibri" panose="020F0502020204030204" pitchFamily="34" charset="0"/>
              </a:rPr>
              <a:t> code </a:t>
            </a:r>
            <a:r>
              <a:rPr lang="nl-NL" sz="2200" dirty="0" err="1">
                <a:latin typeface="Calibri" panose="020F0502020204030204" pitchFamily="34" charset="0"/>
                <a:ea typeface="Calibri" panose="020F0502020204030204" pitchFamily="34" charset="0"/>
                <a:cs typeface="Calibri" panose="020F0502020204030204" pitchFamily="34" charset="0"/>
              </a:rPr>
              <a:t>with</a:t>
            </a:r>
            <a:r>
              <a:rPr lang="nl-NL" sz="2200" dirty="0">
                <a:latin typeface="Calibri" panose="020F0502020204030204" pitchFamily="34" charset="0"/>
                <a:ea typeface="Calibri" panose="020F0502020204030204" pitchFamily="34" charset="0"/>
                <a:cs typeface="Calibri" panose="020F0502020204030204" pitchFamily="34" charset="0"/>
              </a:rPr>
              <a:t> DBMS (incl. </a:t>
            </a:r>
            <a:r>
              <a:rPr lang="nl-NL" sz="2200" dirty="0" err="1">
                <a:latin typeface="Calibri" panose="020F0502020204030204" pitchFamily="34" charset="0"/>
                <a:ea typeface="Calibri" panose="020F0502020204030204" pitchFamily="34" charset="0"/>
                <a:cs typeface="Calibri" panose="020F0502020204030204" pitchFamily="34" charset="0"/>
              </a:rPr>
              <a:t>NoSQL</a:t>
            </a:r>
            <a:r>
              <a:rPr lang="nl-NL" sz="2200"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0305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7881-B6ED-B846-8077-51EE07599C7F}"/>
              </a:ext>
            </a:extLst>
          </p:cNvPr>
          <p:cNvSpPr>
            <a:spLocks noGrp="1"/>
          </p:cNvSpPr>
          <p:nvPr>
            <p:ph type="title"/>
          </p:nvPr>
        </p:nvSpPr>
        <p:spPr/>
        <p:txBody>
          <a:bodyPr/>
          <a:lstStyle/>
          <a:p>
            <a:r>
              <a:rPr lang="en-US" altLang="en-US" dirty="0">
                <a:ea typeface="ＭＳ Ｐゴシック" charset="-128"/>
              </a:rPr>
              <a:t>Reuse in Ontology Engineering</a:t>
            </a:r>
            <a:endParaRPr lang="en-US" dirty="0"/>
          </a:p>
        </p:txBody>
      </p:sp>
      <p:sp>
        <p:nvSpPr>
          <p:cNvPr id="4" name="Slide Number Placeholder 3">
            <a:extLst>
              <a:ext uri="{FF2B5EF4-FFF2-40B4-BE49-F238E27FC236}">
                <a16:creationId xmlns:a16="http://schemas.microsoft.com/office/drawing/2014/main" id="{A6EEFA62-B5E4-9A48-A054-FA9361FDBE93}"/>
              </a:ext>
            </a:extLst>
          </p:cNvPr>
          <p:cNvSpPr>
            <a:spLocks noGrp="1"/>
          </p:cNvSpPr>
          <p:nvPr>
            <p:ph type="sldNum" sz="quarter" idx="10"/>
          </p:nvPr>
        </p:nvSpPr>
        <p:spPr/>
        <p:txBody>
          <a:bodyPr/>
          <a:lstStyle/>
          <a:p>
            <a:fld id="{6586D83B-F5E2-6149-B7DD-0F6F1BA75908}" type="slidenum">
              <a:rPr lang="en-US" smtClean="0"/>
              <a:pPr/>
              <a:t>26</a:t>
            </a:fld>
            <a:endParaRPr lang="en-US" dirty="0"/>
          </a:p>
        </p:txBody>
      </p:sp>
      <p:sp>
        <p:nvSpPr>
          <p:cNvPr id="7" name="TextBox 6">
            <a:extLst>
              <a:ext uri="{FF2B5EF4-FFF2-40B4-BE49-F238E27FC236}">
                <a16:creationId xmlns:a16="http://schemas.microsoft.com/office/drawing/2014/main" id="{02A8A50F-1BBE-61AA-2081-DFDF68101483}"/>
              </a:ext>
            </a:extLst>
          </p:cNvPr>
          <p:cNvSpPr txBox="1"/>
          <p:nvPr/>
        </p:nvSpPr>
        <p:spPr>
          <a:xfrm>
            <a:off x="1376312" y="1351508"/>
            <a:ext cx="10605155" cy="4862870"/>
          </a:xfrm>
          <a:prstGeom prst="rect">
            <a:avLst/>
          </a:prstGeom>
          <a:noFill/>
        </p:spPr>
        <p:txBody>
          <a:bodyPr wrap="square">
            <a:spAutoFit/>
          </a:bodyPr>
          <a:lstStyle/>
          <a:p>
            <a:r>
              <a:rPr lang="nl-NL" sz="2400" i="0" u="none" strike="noStrike" baseline="0" dirty="0" err="1">
                <a:latin typeface="Calibri" panose="020F0502020204030204" pitchFamily="34" charset="0"/>
                <a:ea typeface="Calibri" panose="020F0502020204030204" pitchFamily="34" charset="0"/>
                <a:cs typeface="Calibri" panose="020F0502020204030204" pitchFamily="34" charset="0"/>
              </a:rPr>
              <a:t>Considerable</a:t>
            </a:r>
            <a:r>
              <a:rPr lang="nl-NL" sz="2400" i="0" u="none" strike="noStrike" baseline="0" dirty="0">
                <a:latin typeface="Calibri" panose="020F0502020204030204" pitchFamily="34" charset="0"/>
                <a:ea typeface="Calibri" panose="020F0502020204030204" pitchFamily="34" charset="0"/>
                <a:cs typeface="Calibri" panose="020F0502020204030204" pitchFamily="34" charset="0"/>
              </a:rPr>
              <a:t> research </a:t>
            </a:r>
            <a:r>
              <a:rPr lang="en-US" sz="2400" i="0" u="none" strike="noStrike" baseline="0" dirty="0">
                <a:latin typeface="Calibri" panose="020F0502020204030204" pitchFamily="34" charset="0"/>
                <a:ea typeface="Calibri" panose="020F0502020204030204" pitchFamily="34" charset="0"/>
                <a:cs typeface="Calibri" panose="020F0502020204030204" pitchFamily="34" charset="0"/>
              </a:rPr>
              <a:t>on </a:t>
            </a:r>
            <a:r>
              <a:rPr lang="en-US" sz="240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how to reuse</a:t>
            </a:r>
            <a:r>
              <a:rPr lang="en-US" sz="2400" i="0" u="none" strike="noStrike" baseline="0" dirty="0">
                <a:latin typeface="Calibri" panose="020F0502020204030204" pitchFamily="34" charset="0"/>
                <a:ea typeface="Calibri" panose="020F0502020204030204" pitchFamily="34" charset="0"/>
                <a:cs typeface="Calibri" panose="020F0502020204030204" pitchFamily="34" charset="0"/>
              </a:rPr>
              <a:t> existing ontologies… </a:t>
            </a:r>
            <a:r>
              <a:rPr lang="en-US" sz="2400" dirty="0">
                <a:latin typeface="Calibri" panose="020F0502020204030204" pitchFamily="34" charset="0"/>
                <a:ea typeface="Calibri" panose="020F0502020204030204" pitchFamily="34" charset="0"/>
                <a:cs typeface="Calibri" panose="020F0502020204030204" pitchFamily="34" charset="0"/>
              </a:rPr>
              <a:t>But </a:t>
            </a:r>
            <a:r>
              <a:rPr lang="en-US" sz="2400" i="0" u="none" strike="noStrike" baseline="0" dirty="0">
                <a:latin typeface="Calibri" panose="020F0502020204030204" pitchFamily="34" charset="0"/>
                <a:ea typeface="Calibri" panose="020F0502020204030204" pitchFamily="34" charset="0"/>
                <a:cs typeface="Calibri" panose="020F0502020204030204" pitchFamily="34" charset="0"/>
              </a:rPr>
              <a:t>still represents a </a:t>
            </a:r>
            <a:r>
              <a:rPr lang="en-US" sz="240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significant challenge</a:t>
            </a:r>
            <a:r>
              <a:rPr lang="en-US" sz="2400" i="0" u="none" strike="noStrike" baseline="0" dirty="0">
                <a:latin typeface="Calibri" panose="020F0502020204030204" pitchFamily="34" charset="0"/>
                <a:ea typeface="Calibri" panose="020F0502020204030204" pitchFamily="34" charset="0"/>
                <a:cs typeface="Calibri" panose="020F0502020204030204" pitchFamily="34" charset="0"/>
              </a:rPr>
              <a:t> - </a:t>
            </a:r>
            <a:r>
              <a:rPr lang="en-US" sz="2400" b="1" i="0" strike="noStrike" baseline="0" dirty="0">
                <a:latin typeface="Calibri" panose="020F0502020204030204" pitchFamily="34" charset="0"/>
                <a:ea typeface="Calibri" panose="020F0502020204030204" pitchFamily="34" charset="0"/>
                <a:cs typeface="Calibri" panose="020F0502020204030204" pitchFamily="34" charset="0"/>
              </a:rPr>
              <a:t>especially in </a:t>
            </a:r>
            <a:r>
              <a:rPr lang="en-US" sz="2400" b="1" i="0"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practice</a:t>
            </a:r>
            <a:r>
              <a:rPr lang="en-US" sz="2400" b="1" i="0" u="none" strike="noStrike" baseline="0" dirty="0">
                <a:latin typeface="Calibri" panose="020F0502020204030204" pitchFamily="34" charset="0"/>
                <a:ea typeface="Calibri" panose="020F0502020204030204" pitchFamily="34" charset="0"/>
                <a:cs typeface="Calibri" panose="020F0502020204030204" pitchFamily="34" charset="0"/>
              </a:rPr>
              <a:t>!</a:t>
            </a:r>
            <a:r>
              <a:rPr lang="en-US" sz="2400" i="0" u="none" strike="noStrike" baseline="0" dirty="0">
                <a:latin typeface="Calibri" panose="020F0502020204030204" pitchFamily="34" charset="0"/>
                <a:ea typeface="Calibri" panose="020F0502020204030204" pitchFamily="34" charset="0"/>
                <a:cs typeface="Calibri" panose="020F0502020204030204" pitchFamily="34" charset="0"/>
              </a:rPr>
              <a:t> </a:t>
            </a:r>
          </a:p>
          <a:p>
            <a:endParaRPr lang="en-US" sz="10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Possible </a:t>
            </a:r>
            <a:r>
              <a:rPr lang="en-US" sz="2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reasons</a:t>
            </a:r>
            <a:endParaRPr lang="en-US" sz="2200" b="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l"/>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a) Often </a:t>
            </a:r>
            <a:r>
              <a:rPr lang="en-US" sz="2200" b="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domain-specific</a:t>
            </a: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 and developed for a </a:t>
            </a:r>
            <a:r>
              <a:rPr lang="en-US" sz="2200" b="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specific purpose </a:t>
            </a: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in a particular context</a:t>
            </a:r>
            <a:endParaRPr lang="en-US" sz="2200"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v"/>
            </a:pP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Reuse in another domain: </a:t>
            </a:r>
            <a:r>
              <a:rPr lang="en-US" sz="2200" b="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extensive modifications</a:t>
            </a: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 - inefficient and time consuming</a:t>
            </a:r>
          </a:p>
          <a:p>
            <a:pPr algn="l"/>
            <a:endParaRPr lang="en-US" sz="10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gn="l"/>
            <a:r>
              <a:rPr lang="en-US" sz="2200" dirty="0">
                <a:latin typeface="Calibri" panose="020F0502020204030204" pitchFamily="34" charset="0"/>
                <a:ea typeface="Calibri" panose="020F0502020204030204" pitchFamily="34" charset="0"/>
                <a:cs typeface="Calibri" panose="020F0502020204030204" pitchFamily="34" charset="0"/>
              </a:rPr>
              <a:t>b) </a:t>
            </a:r>
            <a:r>
              <a:rPr lang="en-US" sz="2200" b="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Contextual</a:t>
            </a: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 created by different individuals varying points of view and design practices</a:t>
            </a:r>
          </a:p>
          <a:p>
            <a:pPr marL="342900" indent="-342900" algn="l">
              <a:buFont typeface="Wingdings" panose="05000000000000000000" pitchFamily="2" charset="2"/>
              <a:buChar char="v"/>
            </a:pP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Inconsistencies (e.g., Building in IFC)</a:t>
            </a:r>
            <a:r>
              <a:rPr lang="en-US" sz="2200" dirty="0">
                <a:latin typeface="Calibri" panose="020F0502020204030204" pitchFamily="34" charset="0"/>
                <a:ea typeface="Calibri" panose="020F0502020204030204" pitchFamily="34" charset="0"/>
                <a:cs typeface="Calibri" panose="020F0502020204030204" pitchFamily="34" charset="0"/>
              </a:rPr>
              <a:t>, o</a:t>
            </a: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nly </a:t>
            </a:r>
            <a:r>
              <a:rPr lang="en-US" sz="2200" b="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basic class equivalence</a:t>
            </a: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 alignments</a:t>
            </a:r>
          </a:p>
          <a:p>
            <a:pPr algn="l"/>
            <a:endParaRPr lang="en-US" sz="10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gn="l"/>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c) Evolving technologies and changing requirements, requiring </a:t>
            </a:r>
            <a:r>
              <a:rPr lang="en-US" sz="2200" b="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continuous modifications</a:t>
            </a:r>
          </a:p>
          <a:p>
            <a:pPr marL="342900" indent="-342900" algn="l">
              <a:buFont typeface="Wingdings" panose="05000000000000000000" pitchFamily="2" charset="2"/>
              <a:buChar char="v"/>
            </a:pP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Ontology </a:t>
            </a:r>
            <a:r>
              <a:rPr lang="en-US" sz="2200" b="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management and governance</a:t>
            </a: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 issues (e.g., IFC ontology versions)</a:t>
            </a:r>
            <a:endParaRPr lang="en-US" sz="2200" dirty="0">
              <a:latin typeface="Calibri" panose="020F0502020204030204" pitchFamily="34" charset="0"/>
              <a:ea typeface="Calibri" panose="020F0502020204030204" pitchFamily="34" charset="0"/>
              <a:cs typeface="Calibri" panose="020F0502020204030204" pitchFamily="34" charset="0"/>
            </a:endParaRPr>
          </a:p>
          <a:p>
            <a:pPr algn="l"/>
            <a:endParaRPr lang="en-US" sz="10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gn="l"/>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d) Specific cases: ontologies cover information that are </a:t>
            </a:r>
            <a:r>
              <a:rPr lang="en-US" sz="2200" b="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sensitive</a:t>
            </a: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 to companies</a:t>
            </a:r>
          </a:p>
          <a:p>
            <a:pPr marL="342900" indent="-342900" algn="l">
              <a:buFont typeface="Wingdings" panose="05000000000000000000" pitchFamily="2" charset="2"/>
              <a:buChar char="v"/>
            </a:pPr>
            <a:r>
              <a:rPr lang="en-US" sz="2200" b="0" i="0" u="none" strike="noStrike" baseline="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Developed internally</a:t>
            </a:r>
            <a:r>
              <a:rPr lang="en-US" sz="2200" b="0" i="0" u="none" strike="noStrike" baseline="0" dirty="0">
                <a:latin typeface="Calibri" panose="020F0502020204030204" pitchFamily="34" charset="0"/>
                <a:ea typeface="Calibri" panose="020F0502020204030204" pitchFamily="34" charset="0"/>
                <a:cs typeface="Calibri" panose="020F0502020204030204" pitchFamily="34" charset="0"/>
              </a:rPr>
              <a:t>, e.g., for improved control and security</a:t>
            </a:r>
          </a:p>
          <a:p>
            <a:pPr algn="l"/>
            <a:endParaRPr lang="en-US" sz="2200" b="0" i="0" u="none" strike="noStrike" baseline="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9515AB6-E82B-5DB5-E429-AC33CE0B1697}"/>
              </a:ext>
            </a:extLst>
          </p:cNvPr>
          <p:cNvSpPr txBox="1"/>
          <p:nvPr/>
        </p:nvSpPr>
        <p:spPr>
          <a:xfrm>
            <a:off x="989556" y="5888506"/>
            <a:ext cx="8762309" cy="954107"/>
          </a:xfrm>
          <a:prstGeom prst="rect">
            <a:avLst/>
          </a:prstGeom>
          <a:noFill/>
        </p:spPr>
        <p:txBody>
          <a:bodyPr wrap="square">
            <a:spAutoFit/>
          </a:bodyPr>
          <a:lstStyle/>
          <a:p>
            <a:r>
              <a:rPr lang="nl-NL" sz="1400" b="0" i="0" kern="1200" dirty="0">
                <a:solidFill>
                  <a:schemeClr val="tx1"/>
                </a:solidFill>
                <a:effectLst/>
                <a:latin typeface="+mn-lt"/>
                <a:ea typeface="+mn-ea"/>
                <a:cs typeface="+mn-cs"/>
              </a:rPr>
              <a:t>Moreira, J. L. R., Donkers, A. J., Pauwels, P., </a:t>
            </a:r>
            <a:r>
              <a:rPr lang="nl-NL" sz="1400" b="0" i="0" kern="1200" dirty="0" err="1">
                <a:solidFill>
                  <a:schemeClr val="tx1"/>
                </a:solidFill>
                <a:effectLst/>
                <a:latin typeface="+mn-lt"/>
                <a:ea typeface="+mn-ea"/>
                <a:cs typeface="+mn-cs"/>
              </a:rPr>
              <a:t>Bektas</a:t>
            </a:r>
            <a:r>
              <a:rPr lang="nl-NL" sz="1400" b="0" i="0" kern="1200" dirty="0">
                <a:solidFill>
                  <a:schemeClr val="tx1"/>
                </a:solidFill>
                <a:effectLst/>
                <a:latin typeface="+mn-lt"/>
                <a:ea typeface="+mn-ea"/>
                <a:cs typeface="+mn-cs"/>
              </a:rPr>
              <a:t>, E., &amp; van Ee, T. (2024). Onto4Reuse: </a:t>
            </a:r>
            <a:r>
              <a:rPr lang="nl-NL" sz="1400" b="0" i="0" kern="1200" dirty="0" err="1">
                <a:solidFill>
                  <a:schemeClr val="tx1"/>
                </a:solidFill>
                <a:effectLst/>
                <a:latin typeface="+mn-lt"/>
                <a:ea typeface="+mn-ea"/>
                <a:cs typeface="+mn-cs"/>
              </a:rPr>
              <a:t>Towards</a:t>
            </a:r>
            <a:r>
              <a:rPr lang="nl-NL" sz="1400" b="0" i="0" kern="1200" dirty="0">
                <a:solidFill>
                  <a:schemeClr val="tx1"/>
                </a:solidFill>
                <a:effectLst/>
                <a:latin typeface="+mn-lt"/>
                <a:ea typeface="+mn-ea"/>
                <a:cs typeface="+mn-cs"/>
              </a:rPr>
              <a:t> </a:t>
            </a:r>
            <a:r>
              <a:rPr lang="nl-NL" sz="1400" b="0" i="0" kern="1200" dirty="0" err="1">
                <a:solidFill>
                  <a:schemeClr val="tx1"/>
                </a:solidFill>
                <a:effectLst/>
                <a:latin typeface="+mn-lt"/>
                <a:ea typeface="+mn-ea"/>
                <a:cs typeface="+mn-cs"/>
              </a:rPr>
              <a:t>an</a:t>
            </a:r>
            <a:r>
              <a:rPr lang="nl-NL" sz="1400" b="0" i="0" kern="1200" dirty="0">
                <a:solidFill>
                  <a:schemeClr val="tx1"/>
                </a:solidFill>
                <a:effectLst/>
                <a:latin typeface="+mn-lt"/>
                <a:ea typeface="+mn-ea"/>
                <a:cs typeface="+mn-cs"/>
              </a:rPr>
              <a:t> </a:t>
            </a:r>
            <a:r>
              <a:rPr lang="nl-NL" sz="1400" b="0" i="0" kern="1200" dirty="0" err="1">
                <a:solidFill>
                  <a:schemeClr val="tx1"/>
                </a:solidFill>
                <a:effectLst/>
                <a:latin typeface="+mn-lt"/>
                <a:ea typeface="+mn-ea"/>
                <a:cs typeface="+mn-cs"/>
              </a:rPr>
              <a:t>ontology</a:t>
            </a:r>
            <a:r>
              <a:rPr lang="nl-NL" sz="1400" b="0" i="0" kern="1200" dirty="0">
                <a:solidFill>
                  <a:schemeClr val="tx1"/>
                </a:solidFill>
                <a:effectLst/>
                <a:latin typeface="+mn-lt"/>
                <a:ea typeface="+mn-ea"/>
                <a:cs typeface="+mn-cs"/>
              </a:rPr>
              <a:t> </a:t>
            </a:r>
            <a:r>
              <a:rPr lang="nl-NL" sz="1400" b="0" i="0" kern="1200" dirty="0" err="1">
                <a:solidFill>
                  <a:schemeClr val="tx1"/>
                </a:solidFill>
                <a:effectLst/>
                <a:latin typeface="+mn-lt"/>
                <a:ea typeface="+mn-ea"/>
                <a:cs typeface="+mn-cs"/>
              </a:rPr>
              <a:t>reuse</a:t>
            </a:r>
            <a:r>
              <a:rPr lang="nl-NL" sz="1400" b="0" i="0" kern="1200" dirty="0">
                <a:solidFill>
                  <a:schemeClr val="tx1"/>
                </a:solidFill>
                <a:effectLst/>
                <a:latin typeface="+mn-lt"/>
                <a:ea typeface="+mn-ea"/>
                <a:cs typeface="+mn-cs"/>
              </a:rPr>
              <a:t> </a:t>
            </a:r>
            <a:r>
              <a:rPr lang="nl-NL" sz="1400" b="0" i="0" kern="1200" dirty="0" err="1">
                <a:solidFill>
                  <a:schemeClr val="tx1"/>
                </a:solidFill>
                <a:effectLst/>
                <a:latin typeface="+mn-lt"/>
                <a:ea typeface="+mn-ea"/>
                <a:cs typeface="+mn-cs"/>
              </a:rPr>
              <a:t>framework</a:t>
            </a:r>
            <a:r>
              <a:rPr lang="nl-NL" sz="1400" b="0" i="0" kern="1200" dirty="0">
                <a:solidFill>
                  <a:schemeClr val="tx1"/>
                </a:solidFill>
                <a:effectLst/>
                <a:latin typeface="+mn-lt"/>
                <a:ea typeface="+mn-ea"/>
                <a:cs typeface="+mn-cs"/>
              </a:rPr>
              <a:t> </a:t>
            </a:r>
            <a:r>
              <a:rPr lang="nl-NL" sz="1400" b="0" i="0" kern="1200" dirty="0" err="1">
                <a:solidFill>
                  <a:schemeClr val="tx1"/>
                </a:solidFill>
                <a:effectLst/>
                <a:latin typeface="+mn-lt"/>
                <a:ea typeface="+mn-ea"/>
                <a:cs typeface="+mn-cs"/>
              </a:rPr>
              <a:t>for</a:t>
            </a:r>
            <a:r>
              <a:rPr lang="nl-NL" sz="1400" b="0" i="0" kern="1200" dirty="0">
                <a:solidFill>
                  <a:schemeClr val="tx1"/>
                </a:solidFill>
                <a:effectLst/>
                <a:latin typeface="+mn-lt"/>
                <a:ea typeface="+mn-ea"/>
                <a:cs typeface="+mn-cs"/>
              </a:rPr>
              <a:t> </a:t>
            </a:r>
            <a:r>
              <a:rPr lang="nl-NL" sz="1400" b="0" i="0" kern="1200" dirty="0" err="1">
                <a:solidFill>
                  <a:schemeClr val="tx1"/>
                </a:solidFill>
                <a:effectLst/>
                <a:latin typeface="+mn-lt"/>
                <a:ea typeface="+mn-ea"/>
                <a:cs typeface="+mn-cs"/>
              </a:rPr>
              <a:t>knowledge</a:t>
            </a:r>
            <a:r>
              <a:rPr lang="nl-NL" sz="1400" b="0" i="0" kern="1200" dirty="0">
                <a:solidFill>
                  <a:schemeClr val="tx1"/>
                </a:solidFill>
                <a:effectLst/>
                <a:latin typeface="+mn-lt"/>
                <a:ea typeface="+mn-ea"/>
                <a:cs typeface="+mn-cs"/>
              </a:rPr>
              <a:t>-intensive software engineering. In </a:t>
            </a:r>
            <a:r>
              <a:rPr lang="nl-NL" sz="1400" b="0" i="1" kern="1200" dirty="0" err="1">
                <a:solidFill>
                  <a:schemeClr val="tx1"/>
                </a:solidFill>
                <a:effectLst/>
                <a:latin typeface="+mn-lt"/>
                <a:ea typeface="+mn-ea"/>
                <a:cs typeface="+mn-cs"/>
              </a:rPr>
              <a:t>Proceedings</a:t>
            </a:r>
            <a:r>
              <a:rPr lang="nl-NL" sz="1400" b="0" i="1" kern="1200" dirty="0">
                <a:solidFill>
                  <a:schemeClr val="tx1"/>
                </a:solidFill>
                <a:effectLst/>
                <a:latin typeface="+mn-lt"/>
                <a:ea typeface="+mn-ea"/>
                <a:cs typeface="+mn-cs"/>
              </a:rPr>
              <a:t> of </a:t>
            </a:r>
            <a:r>
              <a:rPr lang="nl-NL" sz="1400" b="0" i="1" kern="1200" dirty="0" err="1">
                <a:solidFill>
                  <a:schemeClr val="tx1"/>
                </a:solidFill>
                <a:effectLst/>
                <a:latin typeface="+mn-lt"/>
                <a:ea typeface="+mn-ea"/>
                <a:cs typeface="+mn-cs"/>
              </a:rPr>
              <a:t>the</a:t>
            </a:r>
            <a:r>
              <a:rPr lang="nl-NL" sz="1400" b="0" i="1" kern="1200" dirty="0">
                <a:solidFill>
                  <a:schemeClr val="tx1"/>
                </a:solidFill>
                <a:effectLst/>
                <a:latin typeface="+mn-lt"/>
                <a:ea typeface="+mn-ea"/>
                <a:cs typeface="+mn-cs"/>
              </a:rPr>
              <a:t> Joint </a:t>
            </a:r>
            <a:r>
              <a:rPr lang="nl-NL" sz="1400" b="0" i="1" kern="1200" dirty="0" err="1">
                <a:solidFill>
                  <a:schemeClr val="tx1"/>
                </a:solidFill>
                <a:effectLst/>
                <a:latin typeface="+mn-lt"/>
                <a:ea typeface="+mn-ea"/>
                <a:cs typeface="+mn-cs"/>
              </a:rPr>
              <a:t>Ontology</a:t>
            </a:r>
            <a:r>
              <a:rPr lang="nl-NL" sz="1400" b="0" i="1" kern="1200" dirty="0">
                <a:solidFill>
                  <a:schemeClr val="tx1"/>
                </a:solidFill>
                <a:effectLst/>
                <a:latin typeface="+mn-lt"/>
                <a:ea typeface="+mn-ea"/>
                <a:cs typeface="+mn-cs"/>
              </a:rPr>
              <a:t> Workshops (JOWO)-Episode X: The Tukker Zomer of </a:t>
            </a:r>
            <a:r>
              <a:rPr lang="nl-NL" sz="1400" b="0" i="1" kern="1200" dirty="0" err="1">
                <a:solidFill>
                  <a:schemeClr val="tx1"/>
                </a:solidFill>
                <a:effectLst/>
                <a:latin typeface="+mn-lt"/>
                <a:ea typeface="+mn-ea"/>
                <a:cs typeface="+mn-cs"/>
              </a:rPr>
              <a:t>Ontology</a:t>
            </a:r>
            <a:r>
              <a:rPr lang="nl-NL" sz="1400" b="0" i="1" kern="1200" dirty="0">
                <a:solidFill>
                  <a:schemeClr val="tx1"/>
                </a:solidFill>
                <a:effectLst/>
                <a:latin typeface="+mn-lt"/>
                <a:ea typeface="+mn-ea"/>
                <a:cs typeface="+mn-cs"/>
              </a:rPr>
              <a:t>, </a:t>
            </a:r>
            <a:r>
              <a:rPr lang="nl-NL" sz="1400" b="0" i="1" kern="1200" dirty="0" err="1">
                <a:solidFill>
                  <a:schemeClr val="tx1"/>
                </a:solidFill>
                <a:effectLst/>
                <a:latin typeface="+mn-lt"/>
                <a:ea typeface="+mn-ea"/>
                <a:cs typeface="+mn-cs"/>
              </a:rPr>
              <a:t>and</a:t>
            </a:r>
            <a:r>
              <a:rPr lang="nl-NL" sz="1400" b="0" i="1" kern="1200" dirty="0">
                <a:solidFill>
                  <a:schemeClr val="tx1"/>
                </a:solidFill>
                <a:effectLst/>
                <a:latin typeface="+mn-lt"/>
                <a:ea typeface="+mn-ea"/>
                <a:cs typeface="+mn-cs"/>
              </a:rPr>
              <a:t> </a:t>
            </a:r>
            <a:r>
              <a:rPr lang="nl-NL" sz="1400" b="0" i="1" kern="1200" dirty="0" err="1">
                <a:solidFill>
                  <a:schemeClr val="tx1"/>
                </a:solidFill>
                <a:effectLst/>
                <a:latin typeface="+mn-lt"/>
                <a:ea typeface="+mn-ea"/>
                <a:cs typeface="+mn-cs"/>
              </a:rPr>
              <a:t>satellite</a:t>
            </a:r>
            <a:r>
              <a:rPr lang="nl-NL" sz="1400" b="0" i="1" kern="1200" dirty="0">
                <a:solidFill>
                  <a:schemeClr val="tx1"/>
                </a:solidFill>
                <a:effectLst/>
                <a:latin typeface="+mn-lt"/>
                <a:ea typeface="+mn-ea"/>
                <a:cs typeface="+mn-cs"/>
              </a:rPr>
              <a:t> events co-</a:t>
            </a:r>
            <a:r>
              <a:rPr lang="nl-NL" sz="1400" b="0" i="1" kern="1200" dirty="0" err="1">
                <a:solidFill>
                  <a:schemeClr val="tx1"/>
                </a:solidFill>
                <a:effectLst/>
                <a:latin typeface="+mn-lt"/>
                <a:ea typeface="+mn-ea"/>
                <a:cs typeface="+mn-cs"/>
              </a:rPr>
              <a:t>located</a:t>
            </a:r>
            <a:r>
              <a:rPr lang="nl-NL" sz="1400" b="0" i="1" kern="1200" dirty="0">
                <a:solidFill>
                  <a:schemeClr val="tx1"/>
                </a:solidFill>
                <a:effectLst/>
                <a:latin typeface="+mn-lt"/>
                <a:ea typeface="+mn-ea"/>
                <a:cs typeface="+mn-cs"/>
              </a:rPr>
              <a:t> </a:t>
            </a:r>
            <a:r>
              <a:rPr lang="nl-NL" sz="1400" b="0" i="1" kern="1200" dirty="0" err="1">
                <a:solidFill>
                  <a:schemeClr val="tx1"/>
                </a:solidFill>
                <a:effectLst/>
                <a:latin typeface="+mn-lt"/>
                <a:ea typeface="+mn-ea"/>
                <a:cs typeface="+mn-cs"/>
              </a:rPr>
              <a:t>with</a:t>
            </a:r>
            <a:r>
              <a:rPr lang="nl-NL" sz="1400" b="0" i="1" kern="1200" dirty="0">
                <a:solidFill>
                  <a:schemeClr val="tx1"/>
                </a:solidFill>
                <a:effectLst/>
                <a:latin typeface="+mn-lt"/>
                <a:ea typeface="+mn-ea"/>
                <a:cs typeface="+mn-cs"/>
              </a:rPr>
              <a:t> </a:t>
            </a:r>
            <a:r>
              <a:rPr lang="nl-NL" sz="1400" b="0" i="1" kern="1200" dirty="0" err="1">
                <a:solidFill>
                  <a:schemeClr val="tx1"/>
                </a:solidFill>
                <a:effectLst/>
                <a:latin typeface="+mn-lt"/>
                <a:ea typeface="+mn-ea"/>
                <a:cs typeface="+mn-cs"/>
              </a:rPr>
              <a:t>the</a:t>
            </a:r>
            <a:r>
              <a:rPr lang="nl-NL" sz="1400" b="0" i="1" kern="1200" dirty="0">
                <a:solidFill>
                  <a:schemeClr val="tx1"/>
                </a:solidFill>
                <a:effectLst/>
                <a:latin typeface="+mn-lt"/>
                <a:ea typeface="+mn-ea"/>
                <a:cs typeface="+mn-cs"/>
              </a:rPr>
              <a:t> 14th International Conference on </a:t>
            </a:r>
            <a:r>
              <a:rPr lang="nl-NL" sz="1400" b="0" i="1" kern="1200" dirty="0" err="1">
                <a:solidFill>
                  <a:schemeClr val="tx1"/>
                </a:solidFill>
                <a:effectLst/>
                <a:latin typeface="+mn-lt"/>
                <a:ea typeface="+mn-ea"/>
                <a:cs typeface="+mn-cs"/>
              </a:rPr>
              <a:t>Formal</a:t>
            </a:r>
            <a:r>
              <a:rPr lang="nl-NL" sz="1400" b="0" i="1" kern="1200" dirty="0">
                <a:solidFill>
                  <a:schemeClr val="tx1"/>
                </a:solidFill>
                <a:effectLst/>
                <a:latin typeface="+mn-lt"/>
                <a:ea typeface="+mn-ea"/>
                <a:cs typeface="+mn-cs"/>
              </a:rPr>
              <a:t> </a:t>
            </a:r>
            <a:r>
              <a:rPr lang="nl-NL" sz="1400" b="0" i="1" kern="1200" dirty="0" err="1">
                <a:solidFill>
                  <a:schemeClr val="tx1"/>
                </a:solidFill>
                <a:effectLst/>
                <a:latin typeface="+mn-lt"/>
                <a:ea typeface="+mn-ea"/>
                <a:cs typeface="+mn-cs"/>
              </a:rPr>
              <a:t>Ontology</a:t>
            </a:r>
            <a:r>
              <a:rPr lang="nl-NL" sz="1400" b="0" i="1" kern="1200" dirty="0">
                <a:solidFill>
                  <a:schemeClr val="tx1"/>
                </a:solidFill>
                <a:effectLst/>
                <a:latin typeface="+mn-lt"/>
                <a:ea typeface="+mn-ea"/>
                <a:cs typeface="+mn-cs"/>
              </a:rPr>
              <a:t> in Information Systems (FOIS 2024)</a:t>
            </a:r>
            <a:r>
              <a:rPr lang="nl-NL" sz="1400" b="0" i="0" kern="1200" dirty="0">
                <a:solidFill>
                  <a:schemeClr val="tx1"/>
                </a:solidFill>
                <a:effectLst/>
                <a:latin typeface="+mn-lt"/>
                <a:ea typeface="+mn-ea"/>
                <a:cs typeface="+mn-cs"/>
              </a:rPr>
              <a:t>. CEUR-WS. </a:t>
            </a:r>
            <a:r>
              <a:rPr lang="nl-NL" sz="1400" b="0" i="0" kern="1200" dirty="0" err="1">
                <a:solidFill>
                  <a:schemeClr val="tx1"/>
                </a:solidFill>
                <a:effectLst/>
                <a:latin typeface="+mn-lt"/>
                <a:ea typeface="+mn-ea"/>
                <a:cs typeface="+mn-cs"/>
              </a:rPr>
              <a:t>org</a:t>
            </a:r>
            <a:r>
              <a:rPr lang="nl-NL" sz="1400" b="0" i="0" kern="1200" dirty="0">
                <a:solidFill>
                  <a:schemeClr val="tx1"/>
                </a:solidFill>
                <a:effectLst/>
                <a:latin typeface="+mn-lt"/>
                <a:ea typeface="+mn-ea"/>
                <a:cs typeface="+mn-cs"/>
              </a:rPr>
              <a:t>. </a:t>
            </a:r>
            <a:endParaRPr lang="nl-NL" sz="1400" dirty="0"/>
          </a:p>
        </p:txBody>
      </p:sp>
      <p:pic>
        <p:nvPicPr>
          <p:cNvPr id="8" name="Picture 7">
            <a:extLst>
              <a:ext uri="{FF2B5EF4-FFF2-40B4-BE49-F238E27FC236}">
                <a16:creationId xmlns:a16="http://schemas.microsoft.com/office/drawing/2014/main" id="{72E47018-0173-A331-A9F9-B46463168001}"/>
              </a:ext>
            </a:extLst>
          </p:cNvPr>
          <p:cNvPicPr>
            <a:picLocks noChangeAspect="1"/>
          </p:cNvPicPr>
          <p:nvPr/>
        </p:nvPicPr>
        <p:blipFill>
          <a:blip r:embed="rId3"/>
          <a:srcRect l="20961" t="20710" r="35169" b="5704"/>
          <a:stretch>
            <a:fillRect/>
          </a:stretch>
        </p:blipFill>
        <p:spPr>
          <a:xfrm>
            <a:off x="1384663" y="1178393"/>
            <a:ext cx="5348614" cy="4710113"/>
          </a:xfrm>
          <a:prstGeom prst="rect">
            <a:avLst/>
          </a:prstGeom>
        </p:spPr>
      </p:pic>
    </p:spTree>
    <p:extLst>
      <p:ext uri="{BB962C8B-B14F-4D97-AF65-F5344CB8AC3E}">
        <p14:creationId xmlns:p14="http://schemas.microsoft.com/office/powerpoint/2010/main" val="285390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7881-B6ED-B846-8077-51EE07599C7F}"/>
              </a:ext>
            </a:extLst>
          </p:cNvPr>
          <p:cNvSpPr>
            <a:spLocks noGrp="1"/>
          </p:cNvSpPr>
          <p:nvPr>
            <p:ph type="title"/>
          </p:nvPr>
        </p:nvSpPr>
        <p:spPr/>
        <p:txBody>
          <a:bodyPr/>
          <a:lstStyle/>
          <a:p>
            <a:r>
              <a:rPr lang="en-US" altLang="en-US" dirty="0">
                <a:ea typeface="ＭＳ Ｐゴシック" charset="-128"/>
              </a:rPr>
              <a:t>Onto4reuse: The four pillars </a:t>
            </a:r>
            <a:endParaRPr lang="en-US" dirty="0"/>
          </a:p>
        </p:txBody>
      </p:sp>
      <p:sp>
        <p:nvSpPr>
          <p:cNvPr id="4" name="Slide Number Placeholder 3">
            <a:extLst>
              <a:ext uri="{FF2B5EF4-FFF2-40B4-BE49-F238E27FC236}">
                <a16:creationId xmlns:a16="http://schemas.microsoft.com/office/drawing/2014/main" id="{A6EEFA62-B5E4-9A48-A054-FA9361FDBE93}"/>
              </a:ext>
            </a:extLst>
          </p:cNvPr>
          <p:cNvSpPr>
            <a:spLocks noGrp="1"/>
          </p:cNvSpPr>
          <p:nvPr>
            <p:ph type="sldNum" sz="quarter" idx="10"/>
          </p:nvPr>
        </p:nvSpPr>
        <p:spPr/>
        <p:txBody>
          <a:bodyPr/>
          <a:lstStyle/>
          <a:p>
            <a:fld id="{6586D83B-F5E2-6149-B7DD-0F6F1BA75908}" type="slidenum">
              <a:rPr lang="en-US" smtClean="0"/>
              <a:pPr/>
              <a:t>27</a:t>
            </a:fld>
            <a:endParaRPr lang="en-US" dirty="0"/>
          </a:p>
        </p:txBody>
      </p:sp>
      <p:pic>
        <p:nvPicPr>
          <p:cNvPr id="5" name="Picture 4" descr="A close-up of a computer screen&#10;&#10;Description automatically generated">
            <a:extLst>
              <a:ext uri="{FF2B5EF4-FFF2-40B4-BE49-F238E27FC236}">
                <a16:creationId xmlns:a16="http://schemas.microsoft.com/office/drawing/2014/main" id="{684BB363-9778-08CD-1584-E417C8273833}"/>
              </a:ext>
            </a:extLst>
          </p:cNvPr>
          <p:cNvPicPr>
            <a:picLocks noChangeAspect="1"/>
          </p:cNvPicPr>
          <p:nvPr/>
        </p:nvPicPr>
        <p:blipFill>
          <a:blip r:embed="rId3"/>
          <a:stretch>
            <a:fillRect/>
          </a:stretch>
        </p:blipFill>
        <p:spPr>
          <a:xfrm>
            <a:off x="2100976" y="1542515"/>
            <a:ext cx="8278700" cy="2966584"/>
          </a:xfrm>
          <a:prstGeom prst="rect">
            <a:avLst/>
          </a:prstGeom>
        </p:spPr>
      </p:pic>
      <p:sp>
        <p:nvSpPr>
          <p:cNvPr id="6" name="TextBox 5">
            <a:extLst>
              <a:ext uri="{FF2B5EF4-FFF2-40B4-BE49-F238E27FC236}">
                <a16:creationId xmlns:a16="http://schemas.microsoft.com/office/drawing/2014/main" id="{E0326B8D-966E-3744-EA75-F785ED2ADA71}"/>
              </a:ext>
            </a:extLst>
          </p:cNvPr>
          <p:cNvSpPr txBox="1"/>
          <p:nvPr/>
        </p:nvSpPr>
        <p:spPr>
          <a:xfrm>
            <a:off x="1272720" y="4738478"/>
            <a:ext cx="10750404" cy="1938992"/>
          </a:xfrm>
          <a:prstGeom prst="rect">
            <a:avLst/>
          </a:prstGeom>
          <a:noFill/>
        </p:spPr>
        <p:txBody>
          <a:bodyPr wrap="square">
            <a:spAutoFit/>
          </a:bodyPr>
          <a:lstStyle/>
          <a:p>
            <a:r>
              <a:rPr lang="en-US" sz="1200" i="1" dirty="0">
                <a:latin typeface="Calibri" panose="020F0502020204030204" pitchFamily="34" charset="0"/>
                <a:ea typeface="Calibri" panose="020F0502020204030204" pitchFamily="34" charset="0"/>
                <a:cs typeface="Calibri" panose="020F0502020204030204" pitchFamily="34" charset="0"/>
              </a:rPr>
              <a:t>[1] FALBO, R. D. E. A., BARCELLOS, M. P., RUY, F., GUIZZARDI, G., &amp; GUIZZARDI, R. S. S. (2016). Ontology pattern languages. Ontology Engineering with Ontology Design Patterns, 1(August), 133–159.</a:t>
            </a:r>
          </a:p>
          <a:p>
            <a:r>
              <a:rPr lang="en-US" sz="1200" i="1" dirty="0">
                <a:latin typeface="Calibri" panose="020F0502020204030204" pitchFamily="34" charset="0"/>
                <a:ea typeface="Calibri" panose="020F0502020204030204" pitchFamily="34" charset="0"/>
                <a:cs typeface="Calibri" panose="020F0502020204030204" pitchFamily="34" charset="0"/>
              </a:rPr>
              <a:t>[2] Foundational Ontologies meet Ontology Matching : A Survey. Semantic Web, 0(0). </a:t>
            </a:r>
            <a:r>
              <a:rPr lang="en-US" sz="1200" i="1" dirty="0" err="1">
                <a:latin typeface="Calibri" panose="020F0502020204030204" pitchFamily="34" charset="0"/>
                <a:ea typeface="Calibri" panose="020F0502020204030204" pitchFamily="34" charset="0"/>
                <a:cs typeface="Calibri" panose="020F0502020204030204" pitchFamily="34" charset="0"/>
              </a:rPr>
              <a:t>Trojahn</a:t>
            </a:r>
            <a:r>
              <a:rPr lang="en-US" sz="1200" i="1" dirty="0">
                <a:latin typeface="Calibri" panose="020F0502020204030204" pitchFamily="34" charset="0"/>
                <a:ea typeface="Calibri" panose="020F0502020204030204" pitchFamily="34" charset="0"/>
                <a:cs typeface="Calibri" panose="020F0502020204030204" pitchFamily="34" charset="0"/>
              </a:rPr>
              <a:t>, </a:t>
            </a:r>
            <a:r>
              <a:rPr lang="en-US" sz="1200" i="1" dirty="0" err="1">
                <a:latin typeface="Calibri" panose="020F0502020204030204" pitchFamily="34" charset="0"/>
                <a:ea typeface="Calibri" panose="020F0502020204030204" pitchFamily="34" charset="0"/>
                <a:cs typeface="Calibri" panose="020F0502020204030204" pitchFamily="34" charset="0"/>
              </a:rPr>
              <a:t>Cassiaa</a:t>
            </a:r>
            <a:r>
              <a:rPr lang="en-US" sz="1200" i="1" dirty="0">
                <a:latin typeface="Calibri" panose="020F0502020204030204" pitchFamily="34" charset="0"/>
                <a:ea typeface="Calibri" panose="020F0502020204030204" pitchFamily="34" charset="0"/>
                <a:cs typeface="Calibri" panose="020F0502020204030204" pitchFamily="34" charset="0"/>
              </a:rPr>
              <a:t> | Vieira, </a:t>
            </a:r>
            <a:r>
              <a:rPr lang="en-US" sz="1200" i="1" dirty="0" err="1">
                <a:latin typeface="Calibri" panose="020F0502020204030204" pitchFamily="34" charset="0"/>
                <a:ea typeface="Calibri" panose="020F0502020204030204" pitchFamily="34" charset="0"/>
                <a:cs typeface="Calibri" panose="020F0502020204030204" pitchFamily="34" charset="0"/>
              </a:rPr>
              <a:t>Renatab</a:t>
            </a:r>
            <a:r>
              <a:rPr lang="en-US" sz="1200" i="1" dirty="0">
                <a:latin typeface="Calibri" panose="020F0502020204030204" pitchFamily="34" charset="0"/>
                <a:ea typeface="Calibri" panose="020F0502020204030204" pitchFamily="34" charset="0"/>
                <a:cs typeface="Calibri" panose="020F0502020204030204" pitchFamily="34" charset="0"/>
              </a:rPr>
              <a:t> | Schmidt, </a:t>
            </a:r>
            <a:r>
              <a:rPr lang="en-US" sz="1200" i="1" dirty="0" err="1">
                <a:latin typeface="Calibri" panose="020F0502020204030204" pitchFamily="34" charset="0"/>
                <a:ea typeface="Calibri" panose="020F0502020204030204" pitchFamily="34" charset="0"/>
                <a:cs typeface="Calibri" panose="020F0502020204030204" pitchFamily="34" charset="0"/>
              </a:rPr>
              <a:t>Danielac</a:t>
            </a:r>
            <a:r>
              <a:rPr lang="en-US" sz="1200" i="1" dirty="0">
                <a:latin typeface="Calibri" panose="020F0502020204030204" pitchFamily="34" charset="0"/>
                <a:ea typeface="Calibri" panose="020F0502020204030204" pitchFamily="34" charset="0"/>
                <a:cs typeface="Calibri" panose="020F0502020204030204" pitchFamily="34" charset="0"/>
              </a:rPr>
              <a:t> | Pease, </a:t>
            </a:r>
            <a:r>
              <a:rPr lang="en-US" sz="1200" i="1" dirty="0" err="1">
                <a:latin typeface="Calibri" panose="020F0502020204030204" pitchFamily="34" charset="0"/>
                <a:ea typeface="Calibri" panose="020F0502020204030204" pitchFamily="34" charset="0"/>
                <a:cs typeface="Calibri" panose="020F0502020204030204" pitchFamily="34" charset="0"/>
              </a:rPr>
              <a:t>Adamd</a:t>
            </a:r>
            <a:r>
              <a:rPr lang="en-US" sz="1200" i="1" dirty="0">
                <a:latin typeface="Calibri" panose="020F0502020204030204" pitchFamily="34" charset="0"/>
                <a:ea typeface="Calibri" panose="020F0502020204030204" pitchFamily="34" charset="0"/>
                <a:cs typeface="Calibri" panose="020F0502020204030204" pitchFamily="34" charset="0"/>
              </a:rPr>
              <a:t> | Guizzardi, Giancarlo http://kyoto-project.eu/xmlgroup.iit.cnr.it/kyoto/index.html</a:t>
            </a:r>
          </a:p>
          <a:p>
            <a:r>
              <a:rPr lang="en-US" sz="1200" i="1" dirty="0">
                <a:latin typeface="Calibri" panose="020F0502020204030204" pitchFamily="34" charset="0"/>
                <a:ea typeface="Calibri" panose="020F0502020204030204" pitchFamily="34" charset="0"/>
                <a:cs typeface="Calibri" panose="020F0502020204030204" pitchFamily="34" charset="0"/>
              </a:rPr>
              <a:t>[7] Paulo </a:t>
            </a:r>
            <a:r>
              <a:rPr lang="en-US" sz="1200" i="1" dirty="0" err="1">
                <a:latin typeface="Calibri" panose="020F0502020204030204" pitchFamily="34" charset="0"/>
                <a:ea typeface="Calibri" panose="020F0502020204030204" pitchFamily="34" charset="0"/>
                <a:cs typeface="Calibri" panose="020F0502020204030204" pitchFamily="34" charset="0"/>
              </a:rPr>
              <a:t>Favato</a:t>
            </a:r>
            <a:r>
              <a:rPr lang="en-US" sz="1200" i="1" dirty="0">
                <a:latin typeface="Calibri" panose="020F0502020204030204" pitchFamily="34" charset="0"/>
                <a:ea typeface="Calibri" panose="020F0502020204030204" pitchFamily="34" charset="0"/>
                <a:cs typeface="Calibri" panose="020F0502020204030204" pitchFamily="34" charset="0"/>
              </a:rPr>
              <a:t> Barcelos, P., </a:t>
            </a:r>
            <a:r>
              <a:rPr lang="en-US" sz="1200" i="1" dirty="0" err="1">
                <a:latin typeface="Calibri" panose="020F0502020204030204" pitchFamily="34" charset="0"/>
                <a:ea typeface="Calibri" panose="020F0502020204030204" pitchFamily="34" charset="0"/>
                <a:cs typeface="Calibri" panose="020F0502020204030204" pitchFamily="34" charset="0"/>
              </a:rPr>
              <a:t>Romanenko</a:t>
            </a:r>
            <a:r>
              <a:rPr lang="en-US" sz="1200" i="1" dirty="0">
                <a:latin typeface="Calibri" panose="020F0502020204030204" pitchFamily="34" charset="0"/>
                <a:ea typeface="Calibri" panose="020F0502020204030204" pitchFamily="34" charset="0"/>
                <a:cs typeface="Calibri" panose="020F0502020204030204" pitchFamily="34" charset="0"/>
              </a:rPr>
              <a:t>, E., &amp; Paulo Almeida, J. A. (2023). Inferring Ontological Categories of OWL Classes Using Foundational Rules. FOIS 2023. </a:t>
            </a:r>
          </a:p>
          <a:p>
            <a:r>
              <a:rPr lang="en-US" sz="1200" i="1" dirty="0">
                <a:latin typeface="Calibri" panose="020F0502020204030204" pitchFamily="34" charset="0"/>
                <a:ea typeface="Calibri" panose="020F0502020204030204" pitchFamily="34" charset="0"/>
                <a:cs typeface="Calibri" panose="020F0502020204030204" pitchFamily="34" charset="0"/>
              </a:rPr>
              <a:t>[8] R. </a:t>
            </a:r>
            <a:r>
              <a:rPr lang="en-US" sz="1200" i="1" dirty="0" err="1">
                <a:latin typeface="Calibri" panose="020F0502020204030204" pitchFamily="34" charset="0"/>
                <a:ea typeface="Calibri" panose="020F0502020204030204" pitchFamily="34" charset="0"/>
                <a:cs typeface="Calibri" panose="020F0502020204030204" pitchFamily="34" charset="0"/>
              </a:rPr>
              <a:t>Çelebi</a:t>
            </a:r>
            <a:r>
              <a:rPr lang="en-US" sz="1200" i="1" dirty="0">
                <a:latin typeface="Calibri" panose="020F0502020204030204" pitchFamily="34" charset="0"/>
                <a:ea typeface="Calibri" panose="020F0502020204030204" pitchFamily="34" charset="0"/>
                <a:cs typeface="Calibri" panose="020F0502020204030204" pitchFamily="34" charset="0"/>
              </a:rPr>
              <a:t>, J. L. R. Moreira, A. A. Hassan, S. </a:t>
            </a:r>
            <a:r>
              <a:rPr lang="en-US" sz="1200" i="1" dirty="0" err="1">
                <a:latin typeface="Calibri" panose="020F0502020204030204" pitchFamily="34" charset="0"/>
                <a:ea typeface="Calibri" panose="020F0502020204030204" pitchFamily="34" charset="0"/>
                <a:cs typeface="Calibri" panose="020F0502020204030204" pitchFamily="34" charset="0"/>
              </a:rPr>
              <a:t>Ayyar</a:t>
            </a:r>
            <a:r>
              <a:rPr lang="en-US" sz="1200" i="1" dirty="0">
                <a:latin typeface="Calibri" panose="020F0502020204030204" pitchFamily="34" charset="0"/>
                <a:ea typeface="Calibri" panose="020F0502020204030204" pitchFamily="34" charset="0"/>
                <a:cs typeface="Calibri" panose="020F0502020204030204" pitchFamily="34" charset="0"/>
              </a:rPr>
              <a:t>, L. Ridder, T. Kuhn, M. Dumontier, Towards fair protocols and workflows: the </a:t>
            </a:r>
            <a:r>
              <a:rPr lang="en-US" sz="1200" i="1" dirty="0" err="1">
                <a:latin typeface="Calibri" panose="020F0502020204030204" pitchFamily="34" charset="0"/>
                <a:ea typeface="Calibri" panose="020F0502020204030204" pitchFamily="34" charset="0"/>
                <a:cs typeface="Calibri" panose="020F0502020204030204" pitchFamily="34" charset="0"/>
              </a:rPr>
              <a:t>openpredict</a:t>
            </a:r>
            <a:r>
              <a:rPr lang="en-US" sz="1200" i="1" dirty="0">
                <a:latin typeface="Calibri" panose="020F0502020204030204" pitchFamily="34" charset="0"/>
                <a:ea typeface="Calibri" panose="020F0502020204030204" pitchFamily="34" charset="0"/>
                <a:cs typeface="Calibri" panose="020F0502020204030204" pitchFamily="34" charset="0"/>
              </a:rPr>
              <a:t> use case, </a:t>
            </a:r>
            <a:r>
              <a:rPr lang="en-US" sz="1200" i="1" dirty="0" err="1">
                <a:latin typeface="Calibri" panose="020F0502020204030204" pitchFamily="34" charset="0"/>
                <a:ea typeface="Calibri" panose="020F0502020204030204" pitchFamily="34" charset="0"/>
                <a:cs typeface="Calibri" panose="020F0502020204030204" pitchFamily="34" charset="0"/>
              </a:rPr>
              <a:t>PeerJ</a:t>
            </a:r>
            <a:r>
              <a:rPr lang="en-US" sz="1200" i="1" dirty="0">
                <a:latin typeface="Calibri" panose="020F0502020204030204" pitchFamily="34" charset="0"/>
                <a:ea typeface="Calibri" panose="020F0502020204030204" pitchFamily="34" charset="0"/>
                <a:cs typeface="Calibri" panose="020F0502020204030204" pitchFamily="34" charset="0"/>
              </a:rPr>
              <a:t> Computer Science 6 (2020).</a:t>
            </a:r>
          </a:p>
          <a:p>
            <a:r>
              <a:rPr lang="en-US" sz="1200" i="1" dirty="0">
                <a:latin typeface="Calibri" panose="020F0502020204030204" pitchFamily="34" charset="0"/>
                <a:ea typeface="Calibri" panose="020F0502020204030204" pitchFamily="34" charset="0"/>
                <a:cs typeface="Calibri" panose="020F0502020204030204" pitchFamily="34" charset="0"/>
              </a:rPr>
              <a:t>[9] Tiago Prince Sales et al. (2023). A FAIR catalog of ontology-driven conceptual models. Journal Data &amp; Knowledge Engineering. </a:t>
            </a:r>
            <a:r>
              <a:rPr lang="en-US" sz="1200" i="1" dirty="0">
                <a:latin typeface="Calibri" panose="020F0502020204030204" pitchFamily="34" charset="0"/>
                <a:ea typeface="Calibri" panose="020F0502020204030204" pitchFamily="34" charset="0"/>
                <a:cs typeface="Calibri" panose="020F0502020204030204" pitchFamily="34" charset="0"/>
                <a:hlinkClick r:id="rId4"/>
              </a:rPr>
              <a:t>https://doi.org/10.1016/j.datak.2023.102210</a:t>
            </a:r>
            <a:r>
              <a:rPr lang="en-US" sz="1200" i="1" dirty="0">
                <a:latin typeface="Calibri" panose="020F0502020204030204" pitchFamily="34" charset="0"/>
                <a:ea typeface="Calibri" panose="020F0502020204030204" pitchFamily="34" charset="0"/>
                <a:cs typeface="Calibri" panose="020F0502020204030204" pitchFamily="34" charset="0"/>
              </a:rPr>
              <a:t>  </a:t>
            </a:r>
          </a:p>
          <a:p>
            <a:endParaRPr lang="en-US" sz="1200"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4149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7881-B6ED-B846-8077-51EE07599C7F}"/>
              </a:ext>
            </a:extLst>
          </p:cNvPr>
          <p:cNvSpPr>
            <a:spLocks noGrp="1"/>
          </p:cNvSpPr>
          <p:nvPr>
            <p:ph type="title"/>
          </p:nvPr>
        </p:nvSpPr>
        <p:spPr/>
        <p:txBody>
          <a:bodyPr/>
          <a:lstStyle/>
          <a:p>
            <a:r>
              <a:rPr lang="en-US" altLang="en-US" dirty="0">
                <a:ea typeface="ＭＳ Ｐゴシック" charset="-128"/>
              </a:rPr>
              <a:t>Onto4reuse framework </a:t>
            </a:r>
            <a:endParaRPr lang="en-US" dirty="0"/>
          </a:p>
        </p:txBody>
      </p:sp>
      <p:sp>
        <p:nvSpPr>
          <p:cNvPr id="4" name="Slide Number Placeholder 3">
            <a:extLst>
              <a:ext uri="{FF2B5EF4-FFF2-40B4-BE49-F238E27FC236}">
                <a16:creationId xmlns:a16="http://schemas.microsoft.com/office/drawing/2014/main" id="{A6EEFA62-B5E4-9A48-A054-FA9361FDBE93}"/>
              </a:ext>
            </a:extLst>
          </p:cNvPr>
          <p:cNvSpPr>
            <a:spLocks noGrp="1"/>
          </p:cNvSpPr>
          <p:nvPr>
            <p:ph type="sldNum" sz="quarter" idx="10"/>
          </p:nvPr>
        </p:nvSpPr>
        <p:spPr/>
        <p:txBody>
          <a:bodyPr/>
          <a:lstStyle/>
          <a:p>
            <a:fld id="{6586D83B-F5E2-6149-B7DD-0F6F1BA75908}" type="slidenum">
              <a:rPr lang="en-US" smtClean="0"/>
              <a:pPr/>
              <a:t>28</a:t>
            </a:fld>
            <a:endParaRPr lang="en-US" dirty="0"/>
          </a:p>
        </p:txBody>
      </p:sp>
      <p:pic>
        <p:nvPicPr>
          <p:cNvPr id="5" name="Picture 4" descr="A diagram of software engineering&#10;&#10;Description automatically generated">
            <a:extLst>
              <a:ext uri="{FF2B5EF4-FFF2-40B4-BE49-F238E27FC236}">
                <a16:creationId xmlns:a16="http://schemas.microsoft.com/office/drawing/2014/main" id="{BCFBA9A4-B97E-5828-6B15-885CCDC3CA1E}"/>
              </a:ext>
            </a:extLst>
          </p:cNvPr>
          <p:cNvPicPr>
            <a:picLocks noChangeAspect="1"/>
          </p:cNvPicPr>
          <p:nvPr/>
        </p:nvPicPr>
        <p:blipFill>
          <a:blip r:embed="rId3"/>
          <a:stretch>
            <a:fillRect/>
          </a:stretch>
        </p:blipFill>
        <p:spPr>
          <a:xfrm>
            <a:off x="1497698" y="1739007"/>
            <a:ext cx="10175660" cy="3802016"/>
          </a:xfrm>
          <a:prstGeom prst="rect">
            <a:avLst/>
          </a:prstGeom>
        </p:spPr>
      </p:pic>
      <p:sp>
        <p:nvSpPr>
          <p:cNvPr id="3" name="Rectangle 2">
            <a:extLst>
              <a:ext uri="{FF2B5EF4-FFF2-40B4-BE49-F238E27FC236}">
                <a16:creationId xmlns:a16="http://schemas.microsoft.com/office/drawing/2014/main" id="{874062AA-6B16-5548-2EC7-537DAEB77C29}"/>
              </a:ext>
            </a:extLst>
          </p:cNvPr>
          <p:cNvSpPr/>
          <p:nvPr/>
        </p:nvSpPr>
        <p:spPr>
          <a:xfrm>
            <a:off x="1696824" y="2300142"/>
            <a:ext cx="2177592" cy="1470581"/>
          </a:xfrm>
          <a:prstGeom prst="rect">
            <a:avLst/>
          </a:prstGeom>
          <a:noFill/>
          <a:ln w="571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a:extLst>
              <a:ext uri="{FF2B5EF4-FFF2-40B4-BE49-F238E27FC236}">
                <a16:creationId xmlns:a16="http://schemas.microsoft.com/office/drawing/2014/main" id="{821EC952-1A7A-516F-370A-BD37D6ED22B6}"/>
              </a:ext>
            </a:extLst>
          </p:cNvPr>
          <p:cNvSpPr/>
          <p:nvPr/>
        </p:nvSpPr>
        <p:spPr>
          <a:xfrm>
            <a:off x="1696824" y="3770723"/>
            <a:ext cx="2177592" cy="1470581"/>
          </a:xfrm>
          <a:prstGeom prst="rect">
            <a:avLst/>
          </a:prstGeom>
          <a:noFill/>
          <a:ln w="571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FEFDF841-B23D-B513-DE6C-C7BCA6923310}"/>
              </a:ext>
            </a:extLst>
          </p:cNvPr>
          <p:cNvSpPr/>
          <p:nvPr/>
        </p:nvSpPr>
        <p:spPr>
          <a:xfrm>
            <a:off x="4012203" y="3065285"/>
            <a:ext cx="2395351" cy="1470581"/>
          </a:xfrm>
          <a:prstGeom prst="rect">
            <a:avLst/>
          </a:prstGeom>
          <a:noFill/>
          <a:ln w="571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90EF48C5-FA87-31C5-8A14-549B5CA1A6BD}"/>
              </a:ext>
            </a:extLst>
          </p:cNvPr>
          <p:cNvSpPr/>
          <p:nvPr/>
        </p:nvSpPr>
        <p:spPr>
          <a:xfrm>
            <a:off x="4073949" y="2307486"/>
            <a:ext cx="4476162" cy="699666"/>
          </a:xfrm>
          <a:prstGeom prst="rect">
            <a:avLst/>
          </a:prstGeom>
          <a:noFill/>
          <a:ln w="571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B2D3B18F-0C73-B282-A972-2FB09D99B5BE}"/>
              </a:ext>
            </a:extLst>
          </p:cNvPr>
          <p:cNvSpPr/>
          <p:nvPr/>
        </p:nvSpPr>
        <p:spPr>
          <a:xfrm>
            <a:off x="4075519" y="4533781"/>
            <a:ext cx="4476162" cy="699666"/>
          </a:xfrm>
          <a:prstGeom prst="rect">
            <a:avLst/>
          </a:prstGeom>
          <a:noFill/>
          <a:ln w="57150">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207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7881-B6ED-B846-8077-51EE07599C7F}"/>
              </a:ext>
            </a:extLst>
          </p:cNvPr>
          <p:cNvSpPr>
            <a:spLocks noGrp="1"/>
          </p:cNvSpPr>
          <p:nvPr>
            <p:ph type="title"/>
          </p:nvPr>
        </p:nvSpPr>
        <p:spPr/>
        <p:txBody>
          <a:bodyPr/>
          <a:lstStyle/>
          <a:p>
            <a:r>
              <a:rPr lang="en-US" altLang="en-US" dirty="0">
                <a:ea typeface="ＭＳ Ｐゴシック" charset="-128"/>
              </a:rPr>
              <a:t>Onto4reuse services</a:t>
            </a:r>
            <a:endParaRPr lang="en-US" dirty="0"/>
          </a:p>
        </p:txBody>
      </p:sp>
      <p:sp>
        <p:nvSpPr>
          <p:cNvPr id="4" name="Slide Number Placeholder 3">
            <a:extLst>
              <a:ext uri="{FF2B5EF4-FFF2-40B4-BE49-F238E27FC236}">
                <a16:creationId xmlns:a16="http://schemas.microsoft.com/office/drawing/2014/main" id="{A6EEFA62-B5E4-9A48-A054-FA9361FDBE93}"/>
              </a:ext>
            </a:extLst>
          </p:cNvPr>
          <p:cNvSpPr>
            <a:spLocks noGrp="1"/>
          </p:cNvSpPr>
          <p:nvPr>
            <p:ph type="sldNum" sz="quarter" idx="10"/>
          </p:nvPr>
        </p:nvSpPr>
        <p:spPr/>
        <p:txBody>
          <a:bodyPr/>
          <a:lstStyle/>
          <a:p>
            <a:fld id="{6586D83B-F5E2-6149-B7DD-0F6F1BA75908}" type="slidenum">
              <a:rPr lang="en-US" smtClean="0"/>
              <a:pPr/>
              <a:t>29</a:t>
            </a:fld>
            <a:endParaRPr lang="en-US" dirty="0"/>
          </a:p>
        </p:txBody>
      </p:sp>
      <p:pic>
        <p:nvPicPr>
          <p:cNvPr id="3" name="Picture 2">
            <a:extLst>
              <a:ext uri="{FF2B5EF4-FFF2-40B4-BE49-F238E27FC236}">
                <a16:creationId xmlns:a16="http://schemas.microsoft.com/office/drawing/2014/main" id="{3C8E65AA-5016-DDC8-1393-E4638FAFF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600" y="1949845"/>
            <a:ext cx="4581525" cy="40386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n OntoUML model being built in Visual Paradigm using the... | Download  Scientific Diagram">
            <a:extLst>
              <a:ext uri="{FF2B5EF4-FFF2-40B4-BE49-F238E27FC236}">
                <a16:creationId xmlns:a16="http://schemas.microsoft.com/office/drawing/2014/main" id="{D7FFA5A4-1EF6-2F30-626E-59F99F9B8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631" y="5110510"/>
            <a:ext cx="1913452" cy="10557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GitHub - OntoUML/ontouml-vp-plugin: A plugin for Visual Paradigm ...">
            <a:extLst>
              <a:ext uri="{FF2B5EF4-FFF2-40B4-BE49-F238E27FC236}">
                <a16:creationId xmlns:a16="http://schemas.microsoft.com/office/drawing/2014/main" id="{BAEADE0D-C310-A20D-6BB2-C184D5B4FD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29" t="13814" r="9876" b="52098"/>
          <a:stretch/>
        </p:blipFill>
        <p:spPr bwMode="auto">
          <a:xfrm>
            <a:off x="4836926" y="5419285"/>
            <a:ext cx="890314" cy="1798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9F62B38-A56F-25B9-EB6B-5A594C920BCB}"/>
              </a:ext>
            </a:extLst>
          </p:cNvPr>
          <p:cNvPicPr>
            <a:picLocks noChangeAspect="1"/>
          </p:cNvPicPr>
          <p:nvPr/>
        </p:nvPicPr>
        <p:blipFill rotWithShape="1">
          <a:blip r:embed="rId6"/>
          <a:srcRect l="24665" t="37233" r="20014" b="23063"/>
          <a:stretch/>
        </p:blipFill>
        <p:spPr>
          <a:xfrm>
            <a:off x="6016737" y="3689630"/>
            <a:ext cx="5951150" cy="2295678"/>
          </a:xfrm>
          <a:prstGeom prst="rect">
            <a:avLst/>
          </a:prstGeom>
        </p:spPr>
      </p:pic>
      <p:pic>
        <p:nvPicPr>
          <p:cNvPr id="3074" name="Picture 2" descr="Illustration showing Service-Oriented architecture. It shows various SOA building blocks being assembled into a composite application.">
            <a:extLst>
              <a:ext uri="{FF2B5EF4-FFF2-40B4-BE49-F238E27FC236}">
                <a16:creationId xmlns:a16="http://schemas.microsoft.com/office/drawing/2014/main" id="{798725CA-6B4F-6ABF-4AAC-60F7CC6B5A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73" t="7836" r="12136" b="8958"/>
          <a:stretch/>
        </p:blipFill>
        <p:spPr bwMode="auto">
          <a:xfrm>
            <a:off x="6879452" y="1378348"/>
            <a:ext cx="4811720" cy="252819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D5E0FCC-47FF-F690-22DC-AA7F57FD3EB6}"/>
              </a:ext>
            </a:extLst>
          </p:cNvPr>
          <p:cNvSpPr txBox="1"/>
          <p:nvPr/>
        </p:nvSpPr>
        <p:spPr>
          <a:xfrm>
            <a:off x="1377091" y="1343682"/>
            <a:ext cx="8446416" cy="461665"/>
          </a:xfrm>
          <a:prstGeom prst="rect">
            <a:avLst/>
          </a:prstGeom>
          <a:noFill/>
        </p:spPr>
        <p:txBody>
          <a:bodyPr wrap="square">
            <a:spAutoFit/>
          </a:bodyPr>
          <a:lstStyle/>
          <a:p>
            <a:r>
              <a:rPr lang="en-US" sz="2400" b="1" dirty="0" err="1">
                <a:latin typeface="Calibri" panose="020F0502020204030204" pitchFamily="34" charset="0"/>
                <a:ea typeface="Calibri" panose="020F0502020204030204" pitchFamily="34" charset="0"/>
                <a:cs typeface="Calibri" panose="020F0502020204030204" pitchFamily="34" charset="0"/>
              </a:rPr>
              <a:t>SABiO</a:t>
            </a:r>
            <a:r>
              <a:rPr lang="en-US" sz="2400" dirty="0">
                <a:latin typeface="Calibri" panose="020F0502020204030204" pitchFamily="34" charset="0"/>
                <a:ea typeface="Calibri" panose="020F0502020204030204" pitchFamily="34" charset="0"/>
                <a:cs typeface="Calibri" panose="020F0502020204030204" pitchFamily="34" charset="0"/>
              </a:rPr>
              <a:t>: Systematic Approach for Building Ontologies</a:t>
            </a:r>
          </a:p>
        </p:txBody>
      </p:sp>
      <p:pic>
        <p:nvPicPr>
          <p:cNvPr id="5" name="Picture 4" descr="A diagram of software engineering&#10;&#10;Description automatically generated">
            <a:extLst>
              <a:ext uri="{FF2B5EF4-FFF2-40B4-BE49-F238E27FC236}">
                <a16:creationId xmlns:a16="http://schemas.microsoft.com/office/drawing/2014/main" id="{47C3C2B0-82F3-7901-F58A-D49D15D15FB2}"/>
              </a:ext>
            </a:extLst>
          </p:cNvPr>
          <p:cNvPicPr>
            <a:picLocks noChangeAspect="1"/>
          </p:cNvPicPr>
          <p:nvPr/>
        </p:nvPicPr>
        <p:blipFill rotWithShape="1">
          <a:blip r:embed="rId8"/>
          <a:srcRect l="71422" t="2920" b="82333"/>
          <a:stretch/>
        </p:blipFill>
        <p:spPr>
          <a:xfrm>
            <a:off x="10344726" y="8295"/>
            <a:ext cx="1838193" cy="354394"/>
          </a:xfrm>
          <a:prstGeom prst="rect">
            <a:avLst/>
          </a:prstGeom>
        </p:spPr>
      </p:pic>
    </p:spTree>
    <p:extLst>
      <p:ext uri="{BB962C8B-B14F-4D97-AF65-F5344CB8AC3E}">
        <p14:creationId xmlns:p14="http://schemas.microsoft.com/office/powerpoint/2010/main" val="12489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A5290-4EC3-ED1C-09FF-920A71B4E952}"/>
            </a:ext>
          </a:extLst>
        </p:cNvPr>
        <p:cNvGrpSpPr/>
        <p:nvPr/>
      </p:nvGrpSpPr>
      <p:grpSpPr>
        <a:xfrm>
          <a:off x="0" y="0"/>
          <a:ext cx="0" cy="0"/>
          <a:chOff x="0" y="0"/>
          <a:chExt cx="0" cy="0"/>
        </a:xfrm>
      </p:grpSpPr>
      <p:sp>
        <p:nvSpPr>
          <p:cNvPr id="1218" name="Slide Number">
            <a:extLst>
              <a:ext uri="{FF2B5EF4-FFF2-40B4-BE49-F238E27FC236}">
                <a16:creationId xmlns:a16="http://schemas.microsoft.com/office/drawing/2014/main" id="{5B967461-E1AB-213D-58FE-81FE1322DE01}"/>
              </a:ext>
            </a:extLst>
          </p:cNvPr>
          <p:cNvSpPr txBox="1">
            <a:spLocks noGrp="1"/>
          </p:cNvSpPr>
          <p:nvPr>
            <p:ph type="sldNum" sz="quarter" idx="10"/>
          </p:nvPr>
        </p:nvSpPr>
        <p:spPr/>
        <p:txBody>
          <a:bodyPr/>
          <a:lstStyle/>
          <a:p>
            <a:fld id="{86CB4B4D-7CA3-9044-876B-883B54F8677D}" type="slidenum">
              <a:rPr lang="en-GB"/>
              <a:pPr/>
              <a:t>3</a:t>
            </a:fld>
            <a:endParaRPr lang="en-GB"/>
          </a:p>
        </p:txBody>
      </p:sp>
      <p:sp>
        <p:nvSpPr>
          <p:cNvPr id="1219" name="BASIC WEB TECHNOLOGIES">
            <a:extLst>
              <a:ext uri="{FF2B5EF4-FFF2-40B4-BE49-F238E27FC236}">
                <a16:creationId xmlns:a16="http://schemas.microsoft.com/office/drawing/2014/main" id="{38503E82-B606-B1AF-9B05-CEA59D996BC7}"/>
              </a:ext>
            </a:extLst>
          </p:cNvPr>
          <p:cNvSpPr txBox="1">
            <a:spLocks noGrp="1"/>
          </p:cNvSpPr>
          <p:nvPr>
            <p:ph type="body" sz="quarter" idx="11"/>
          </p:nvPr>
        </p:nvSpPr>
        <p:spPr/>
        <p:txBody>
          <a:bodyPr/>
          <a:lstStyle/>
          <a:p>
            <a:r>
              <a:rPr lang="en-US" dirty="0"/>
              <a:t>Model-Driven Software Engineering (MDE)</a:t>
            </a:r>
          </a:p>
        </p:txBody>
      </p:sp>
      <p:sp>
        <p:nvSpPr>
          <p:cNvPr id="1220" name="Text Placeholder 10">
            <a:extLst>
              <a:ext uri="{FF2B5EF4-FFF2-40B4-BE49-F238E27FC236}">
                <a16:creationId xmlns:a16="http://schemas.microsoft.com/office/drawing/2014/main" id="{A1512E1D-4B4C-AF41-B899-50539D24CB4A}"/>
              </a:ext>
            </a:extLst>
          </p:cNvPr>
          <p:cNvSpPr>
            <a:spLocks noGrp="1"/>
          </p:cNvSpPr>
          <p:nvPr>
            <p:ph type="body" sz="quarter" idx="12"/>
          </p:nvPr>
        </p:nvSpPr>
        <p:spPr/>
        <p:txBody>
          <a:bodyPr/>
          <a:lstStyle/>
          <a:p>
            <a:r>
              <a:rPr lang="en-US" b="0" dirty="0"/>
              <a:t>Research approach </a:t>
            </a:r>
            <a:endParaRPr lang="en-GB" b="0" dirty="0"/>
          </a:p>
        </p:txBody>
      </p:sp>
      <p:sp>
        <p:nvSpPr>
          <p:cNvPr id="1221" name="Text Placeholder 10">
            <a:extLst>
              <a:ext uri="{FF2B5EF4-FFF2-40B4-BE49-F238E27FC236}">
                <a16:creationId xmlns:a16="http://schemas.microsoft.com/office/drawing/2014/main" id="{739B57E6-1AD4-4CDD-E589-94E798F0FA65}"/>
              </a:ext>
            </a:extLst>
          </p:cNvPr>
          <p:cNvSpPr>
            <a:spLocks noGrp="1"/>
          </p:cNvSpPr>
          <p:nvPr>
            <p:ph type="body" sz="quarter" idx="13"/>
          </p:nvPr>
        </p:nvSpPr>
        <p:spPr/>
        <p:txBody>
          <a:bodyPr/>
          <a:lstStyle/>
          <a:p>
            <a:r>
              <a:rPr lang="en-US" b="0" dirty="0"/>
              <a:t>MDE Transformation pipeline</a:t>
            </a:r>
            <a:endParaRPr lang="en-GB" b="0" dirty="0"/>
          </a:p>
        </p:txBody>
      </p:sp>
      <p:sp>
        <p:nvSpPr>
          <p:cNvPr id="1222" name="Text Placeholder 10">
            <a:extLst>
              <a:ext uri="{FF2B5EF4-FFF2-40B4-BE49-F238E27FC236}">
                <a16:creationId xmlns:a16="http://schemas.microsoft.com/office/drawing/2014/main" id="{39C79F79-C249-A96D-EC30-E74FEED78EE1}"/>
              </a:ext>
            </a:extLst>
          </p:cNvPr>
          <p:cNvSpPr>
            <a:spLocks noGrp="1"/>
          </p:cNvSpPr>
          <p:nvPr>
            <p:ph type="body" sz="quarter" idx="14"/>
          </p:nvPr>
        </p:nvSpPr>
        <p:spPr/>
        <p:txBody>
          <a:bodyPr/>
          <a:lstStyle/>
          <a:p>
            <a:r>
              <a:rPr lang="en-US" b="0" dirty="0"/>
              <a:t>Validation</a:t>
            </a:r>
          </a:p>
          <a:p>
            <a:endParaRPr lang="en-GB" b="0" dirty="0"/>
          </a:p>
        </p:txBody>
      </p:sp>
      <p:sp>
        <p:nvSpPr>
          <p:cNvPr id="1223" name="Text Placeholder 10">
            <a:extLst>
              <a:ext uri="{FF2B5EF4-FFF2-40B4-BE49-F238E27FC236}">
                <a16:creationId xmlns:a16="http://schemas.microsoft.com/office/drawing/2014/main" id="{21D6381D-881A-92C9-D7A7-9AC48A56977B}"/>
              </a:ext>
            </a:extLst>
          </p:cNvPr>
          <p:cNvSpPr>
            <a:spLocks noGrp="1"/>
          </p:cNvSpPr>
          <p:nvPr>
            <p:ph type="body" sz="quarter" idx="15"/>
          </p:nvPr>
        </p:nvSpPr>
        <p:spPr/>
        <p:txBody>
          <a:bodyPr/>
          <a:lstStyle/>
          <a:p>
            <a:r>
              <a:rPr lang="en-US" b="0" dirty="0"/>
              <a:t>Conclusions</a:t>
            </a:r>
            <a:endParaRPr lang="en-GB" b="0" dirty="0"/>
          </a:p>
        </p:txBody>
      </p:sp>
    </p:spTree>
    <p:extLst>
      <p:ext uri="{BB962C8B-B14F-4D97-AF65-F5344CB8AC3E}">
        <p14:creationId xmlns:p14="http://schemas.microsoft.com/office/powerpoint/2010/main" val="1657851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608F-9164-4E01-7F80-2DD8D6E075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4A7AD-89CF-8138-8973-0DBE9E2976C7}"/>
              </a:ext>
            </a:extLst>
          </p:cNvPr>
          <p:cNvSpPr>
            <a:spLocks noGrp="1"/>
          </p:cNvSpPr>
          <p:nvPr>
            <p:ph type="title"/>
          </p:nvPr>
        </p:nvSpPr>
        <p:spPr>
          <a:xfrm>
            <a:off x="739036" y="365125"/>
            <a:ext cx="11452965" cy="1325563"/>
          </a:xfrm>
        </p:spPr>
        <p:txBody>
          <a:bodyPr/>
          <a:lstStyle/>
          <a:p>
            <a:r>
              <a:rPr lang="en-US" altLang="en-US" dirty="0">
                <a:ea typeface="ＭＳ Ｐゴシック" charset="-128"/>
              </a:rPr>
              <a:t>Ontologies for international data spaces </a:t>
            </a:r>
            <a:endParaRPr lang="en-US" dirty="0"/>
          </a:p>
        </p:txBody>
      </p:sp>
      <p:sp>
        <p:nvSpPr>
          <p:cNvPr id="4" name="Slide Number Placeholder 3">
            <a:extLst>
              <a:ext uri="{FF2B5EF4-FFF2-40B4-BE49-F238E27FC236}">
                <a16:creationId xmlns:a16="http://schemas.microsoft.com/office/drawing/2014/main" id="{F10DF3AE-9C38-A6D4-4588-3827058C34C0}"/>
              </a:ext>
            </a:extLst>
          </p:cNvPr>
          <p:cNvSpPr>
            <a:spLocks noGrp="1"/>
          </p:cNvSpPr>
          <p:nvPr>
            <p:ph type="sldNum" sz="quarter" idx="10"/>
          </p:nvPr>
        </p:nvSpPr>
        <p:spPr/>
        <p:txBody>
          <a:bodyPr/>
          <a:lstStyle/>
          <a:p>
            <a:fld id="{6586D83B-F5E2-6149-B7DD-0F6F1BA75908}" type="slidenum">
              <a:rPr lang="en-US" smtClean="0"/>
              <a:pPr/>
              <a:t>30</a:t>
            </a:fld>
            <a:endParaRPr lang="en-US" dirty="0"/>
          </a:p>
        </p:txBody>
      </p:sp>
      <p:sp>
        <p:nvSpPr>
          <p:cNvPr id="5" name="TextBox 4">
            <a:extLst>
              <a:ext uri="{FF2B5EF4-FFF2-40B4-BE49-F238E27FC236}">
                <a16:creationId xmlns:a16="http://schemas.microsoft.com/office/drawing/2014/main" id="{1A0B9CC9-FAFB-1150-B3FE-8590B24C5A85}"/>
              </a:ext>
            </a:extLst>
          </p:cNvPr>
          <p:cNvSpPr txBox="1"/>
          <p:nvPr/>
        </p:nvSpPr>
        <p:spPr>
          <a:xfrm>
            <a:off x="1537144" y="5884120"/>
            <a:ext cx="7288496" cy="738664"/>
          </a:xfrm>
          <a:prstGeom prst="rect">
            <a:avLst/>
          </a:prstGeom>
          <a:noFill/>
        </p:spPr>
        <p:txBody>
          <a:bodyPr wrap="square">
            <a:spAutoFit/>
          </a:bodyPr>
          <a:lstStyle/>
          <a:p>
            <a:r>
              <a:rPr lang="en-US" sz="1400" dirty="0"/>
              <a:t>The Soberana Ontology: Modeling Business Ecosystems for International Data Spaces</a:t>
            </a:r>
            <a:r>
              <a:rPr lang="nl-NL" sz="1400" dirty="0"/>
              <a:t>. TO BE PUBLISHED. In </a:t>
            </a:r>
            <a:r>
              <a:rPr lang="nl-NL" sz="1400" i="1" dirty="0" err="1"/>
              <a:t>Formal</a:t>
            </a:r>
            <a:r>
              <a:rPr lang="nl-NL" sz="1400" i="1" dirty="0"/>
              <a:t> </a:t>
            </a:r>
            <a:r>
              <a:rPr lang="nl-NL" sz="1400" i="1" dirty="0" err="1"/>
              <a:t>Ontology</a:t>
            </a:r>
            <a:r>
              <a:rPr lang="nl-NL" sz="1400" i="1" dirty="0"/>
              <a:t> in Information Systems</a:t>
            </a:r>
            <a:r>
              <a:rPr lang="nl-NL" sz="1400" dirty="0"/>
              <a:t> (FOIS 2025). IOS Press.</a:t>
            </a:r>
          </a:p>
          <a:p>
            <a:r>
              <a:rPr lang="nl-NL" sz="1400" dirty="0"/>
              <a:t>&gt; BSc thesis (</a:t>
            </a:r>
            <a:r>
              <a:rPr lang="nl-NL" sz="1400" dirty="0" err="1"/>
              <a:t>Manoel</a:t>
            </a:r>
            <a:r>
              <a:rPr lang="nl-NL" sz="1400" dirty="0"/>
              <a:t> UFERSA) + PhD research (Glenda </a:t>
            </a:r>
            <a:r>
              <a:rPr lang="nl-NL" sz="1400" dirty="0" err="1"/>
              <a:t>Amaral</a:t>
            </a:r>
            <a:r>
              <a:rPr lang="nl-NL" sz="1400" dirty="0"/>
              <a:t>)</a:t>
            </a:r>
          </a:p>
        </p:txBody>
      </p:sp>
      <p:pic>
        <p:nvPicPr>
          <p:cNvPr id="6" name="Picture 5" descr="A diagram of a software company&#10;&#10;AI-generated content may be incorrect.">
            <a:extLst>
              <a:ext uri="{FF2B5EF4-FFF2-40B4-BE49-F238E27FC236}">
                <a16:creationId xmlns:a16="http://schemas.microsoft.com/office/drawing/2014/main" id="{2F233891-1CE1-2720-CE7E-0D1501E82A75}"/>
              </a:ext>
            </a:extLst>
          </p:cNvPr>
          <p:cNvPicPr>
            <a:picLocks noChangeAspect="1"/>
          </p:cNvPicPr>
          <p:nvPr/>
        </p:nvPicPr>
        <p:blipFill>
          <a:blip r:embed="rId3"/>
          <a:stretch>
            <a:fillRect/>
          </a:stretch>
        </p:blipFill>
        <p:spPr>
          <a:xfrm>
            <a:off x="2177788" y="1312159"/>
            <a:ext cx="7836424" cy="4233681"/>
          </a:xfrm>
          <a:prstGeom prst="rect">
            <a:avLst/>
          </a:prstGeom>
        </p:spPr>
      </p:pic>
    </p:spTree>
    <p:extLst>
      <p:ext uri="{BB962C8B-B14F-4D97-AF65-F5344CB8AC3E}">
        <p14:creationId xmlns:p14="http://schemas.microsoft.com/office/powerpoint/2010/main" val="3549264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61608-0654-4F8F-D6AB-21A5871B6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999C3-ED74-C213-0FAF-C592622E8BF3}"/>
              </a:ext>
            </a:extLst>
          </p:cNvPr>
          <p:cNvSpPr>
            <a:spLocks noGrp="1"/>
          </p:cNvSpPr>
          <p:nvPr>
            <p:ph type="title"/>
          </p:nvPr>
        </p:nvSpPr>
        <p:spPr/>
        <p:txBody>
          <a:bodyPr/>
          <a:lstStyle/>
          <a:p>
            <a:r>
              <a:rPr lang="en-US" altLang="en-US" dirty="0">
                <a:ea typeface="ＭＳ Ｐゴシック" charset="-128"/>
              </a:rPr>
              <a:t>Ontology-driven explainable ai</a:t>
            </a:r>
            <a:endParaRPr lang="en-US" dirty="0"/>
          </a:p>
        </p:txBody>
      </p:sp>
      <p:sp>
        <p:nvSpPr>
          <p:cNvPr id="4" name="Slide Number Placeholder 3">
            <a:extLst>
              <a:ext uri="{FF2B5EF4-FFF2-40B4-BE49-F238E27FC236}">
                <a16:creationId xmlns:a16="http://schemas.microsoft.com/office/drawing/2014/main" id="{B6B3E01E-6163-4591-4502-4D84708417CC}"/>
              </a:ext>
            </a:extLst>
          </p:cNvPr>
          <p:cNvSpPr>
            <a:spLocks noGrp="1"/>
          </p:cNvSpPr>
          <p:nvPr>
            <p:ph type="sldNum" sz="quarter" idx="10"/>
          </p:nvPr>
        </p:nvSpPr>
        <p:spPr/>
        <p:txBody>
          <a:bodyPr/>
          <a:lstStyle/>
          <a:p>
            <a:fld id="{6586D83B-F5E2-6149-B7DD-0F6F1BA75908}" type="slidenum">
              <a:rPr lang="en-US" smtClean="0"/>
              <a:pPr/>
              <a:t>31</a:t>
            </a:fld>
            <a:endParaRPr lang="en-US" dirty="0"/>
          </a:p>
        </p:txBody>
      </p:sp>
      <p:sp>
        <p:nvSpPr>
          <p:cNvPr id="9" name="TextBox 8">
            <a:extLst>
              <a:ext uri="{FF2B5EF4-FFF2-40B4-BE49-F238E27FC236}">
                <a16:creationId xmlns:a16="http://schemas.microsoft.com/office/drawing/2014/main" id="{E9F258FF-E4DF-311C-4945-C94E06CAF3FE}"/>
              </a:ext>
            </a:extLst>
          </p:cNvPr>
          <p:cNvSpPr txBox="1"/>
          <p:nvPr/>
        </p:nvSpPr>
        <p:spPr>
          <a:xfrm>
            <a:off x="1304552" y="5847803"/>
            <a:ext cx="8447314" cy="954107"/>
          </a:xfrm>
          <a:prstGeom prst="rect">
            <a:avLst/>
          </a:prstGeom>
          <a:noFill/>
        </p:spPr>
        <p:txBody>
          <a:bodyPr wrap="square">
            <a:spAutoFit/>
          </a:bodyPr>
          <a:lstStyle/>
          <a:p>
            <a:r>
              <a:rPr lang="nl-NL" sz="1400" b="0" i="0" kern="1200" dirty="0" err="1">
                <a:solidFill>
                  <a:schemeClr val="tx1"/>
                </a:solidFill>
                <a:effectLst/>
                <a:latin typeface="+mn-lt"/>
                <a:ea typeface="+mn-ea"/>
                <a:cs typeface="+mn-cs"/>
              </a:rPr>
              <a:t>Xhani</a:t>
            </a:r>
            <a:r>
              <a:rPr lang="nl-NL" sz="1400" b="0" i="0" kern="1200" dirty="0">
                <a:solidFill>
                  <a:schemeClr val="tx1"/>
                </a:solidFill>
                <a:effectLst/>
                <a:latin typeface="+mn-lt"/>
                <a:ea typeface="+mn-ea"/>
                <a:cs typeface="+mn-cs"/>
              </a:rPr>
              <a:t>, D., Rebelo Moreira, J. L., van Sinderen, M., &amp; Ferreira Pires, L. (2024). XMLPO: An </a:t>
            </a:r>
            <a:r>
              <a:rPr lang="nl-NL" sz="1400" b="0" i="0" kern="1200" dirty="0" err="1">
                <a:solidFill>
                  <a:schemeClr val="tx1"/>
                </a:solidFill>
                <a:effectLst/>
                <a:latin typeface="+mn-lt"/>
                <a:ea typeface="+mn-ea"/>
                <a:cs typeface="+mn-cs"/>
              </a:rPr>
              <a:t>Ontology</a:t>
            </a:r>
            <a:r>
              <a:rPr lang="nl-NL" sz="1400" b="0" i="0" kern="1200" dirty="0">
                <a:solidFill>
                  <a:schemeClr val="tx1"/>
                </a:solidFill>
                <a:effectLst/>
                <a:latin typeface="+mn-lt"/>
                <a:ea typeface="+mn-ea"/>
                <a:cs typeface="+mn-cs"/>
              </a:rPr>
              <a:t> </a:t>
            </a:r>
            <a:r>
              <a:rPr lang="nl-NL" sz="1400" b="0" i="0" kern="1200" dirty="0" err="1">
                <a:solidFill>
                  <a:schemeClr val="tx1"/>
                </a:solidFill>
                <a:effectLst/>
                <a:latin typeface="+mn-lt"/>
                <a:ea typeface="+mn-ea"/>
                <a:cs typeface="+mn-cs"/>
              </a:rPr>
              <a:t>for</a:t>
            </a:r>
            <a:r>
              <a:rPr lang="nl-NL" sz="1400" b="0" i="0" kern="1200" dirty="0">
                <a:solidFill>
                  <a:schemeClr val="tx1"/>
                </a:solidFill>
                <a:effectLst/>
                <a:latin typeface="+mn-lt"/>
                <a:ea typeface="+mn-ea"/>
                <a:cs typeface="+mn-cs"/>
              </a:rPr>
              <a:t> </a:t>
            </a:r>
            <a:r>
              <a:rPr lang="nl-NL" sz="1400" b="0" i="0" kern="1200" dirty="0" err="1">
                <a:solidFill>
                  <a:schemeClr val="tx1"/>
                </a:solidFill>
                <a:effectLst/>
                <a:latin typeface="+mn-lt"/>
                <a:ea typeface="+mn-ea"/>
                <a:cs typeface="+mn-cs"/>
              </a:rPr>
              <a:t>Explainable</a:t>
            </a:r>
            <a:r>
              <a:rPr lang="nl-NL" sz="1400" b="0" i="0" kern="1200" dirty="0">
                <a:solidFill>
                  <a:schemeClr val="tx1"/>
                </a:solidFill>
                <a:effectLst/>
                <a:latin typeface="+mn-lt"/>
                <a:ea typeface="+mn-ea"/>
                <a:cs typeface="+mn-cs"/>
              </a:rPr>
              <a:t> Machine Learning Pipeline. In </a:t>
            </a:r>
            <a:r>
              <a:rPr lang="nl-NL" sz="1400" b="0" i="1" kern="1200" dirty="0" err="1">
                <a:solidFill>
                  <a:schemeClr val="tx1"/>
                </a:solidFill>
                <a:effectLst/>
                <a:latin typeface="+mn-lt"/>
                <a:ea typeface="+mn-ea"/>
                <a:cs typeface="+mn-cs"/>
              </a:rPr>
              <a:t>Formal</a:t>
            </a:r>
            <a:r>
              <a:rPr lang="nl-NL" sz="1400" b="0" i="1" kern="1200" dirty="0">
                <a:solidFill>
                  <a:schemeClr val="tx1"/>
                </a:solidFill>
                <a:effectLst/>
                <a:latin typeface="+mn-lt"/>
                <a:ea typeface="+mn-ea"/>
                <a:cs typeface="+mn-cs"/>
              </a:rPr>
              <a:t> </a:t>
            </a:r>
            <a:r>
              <a:rPr lang="nl-NL" sz="1400" b="0" i="1" kern="1200" dirty="0" err="1">
                <a:solidFill>
                  <a:schemeClr val="tx1"/>
                </a:solidFill>
                <a:effectLst/>
                <a:latin typeface="+mn-lt"/>
                <a:ea typeface="+mn-ea"/>
                <a:cs typeface="+mn-cs"/>
              </a:rPr>
              <a:t>Ontology</a:t>
            </a:r>
            <a:r>
              <a:rPr lang="nl-NL" sz="1400" b="0" i="1" kern="1200" dirty="0">
                <a:solidFill>
                  <a:schemeClr val="tx1"/>
                </a:solidFill>
                <a:effectLst/>
                <a:latin typeface="+mn-lt"/>
                <a:ea typeface="+mn-ea"/>
                <a:cs typeface="+mn-cs"/>
              </a:rPr>
              <a:t> in Information Systems</a:t>
            </a:r>
            <a:r>
              <a:rPr lang="nl-NL" sz="1400" b="0" i="0" kern="1200" dirty="0">
                <a:solidFill>
                  <a:schemeClr val="tx1"/>
                </a:solidFill>
                <a:effectLst/>
                <a:latin typeface="+mn-lt"/>
                <a:ea typeface="+mn-ea"/>
                <a:cs typeface="+mn-cs"/>
              </a:rPr>
              <a:t> (pp. 193-206). IOS Press.</a:t>
            </a:r>
          </a:p>
          <a:p>
            <a:r>
              <a:rPr lang="nl-NL" sz="1400" dirty="0"/>
              <a:t>&gt; </a:t>
            </a:r>
            <a:r>
              <a:rPr lang="nl-NL" sz="1400" dirty="0" err="1"/>
              <a:t>EngD</a:t>
            </a:r>
            <a:r>
              <a:rPr lang="nl-NL" sz="1400" dirty="0"/>
              <a:t> thesis (</a:t>
            </a:r>
            <a:r>
              <a:rPr lang="nl-NL" sz="1400" dirty="0" err="1"/>
              <a:t>Donika</a:t>
            </a:r>
            <a:r>
              <a:rPr lang="nl-NL" sz="1400" dirty="0"/>
              <a:t>) </a:t>
            </a:r>
            <a:r>
              <a:rPr lang="nl-NL" sz="1400" dirty="0" err="1"/>
              <a:t>under</a:t>
            </a:r>
            <a:r>
              <a:rPr lang="nl-NL" sz="1400" dirty="0"/>
              <a:t> embargo 5y + MSc thesis (Patricia): </a:t>
            </a:r>
            <a:r>
              <a:rPr lang="nl-NL" sz="1400" dirty="0">
                <a:hlinkClick r:id="rId3"/>
              </a:rPr>
              <a:t>https://essay.utwente.nl/87394/</a:t>
            </a:r>
            <a:r>
              <a:rPr lang="nl-NL" sz="1400" dirty="0"/>
              <a:t> </a:t>
            </a:r>
          </a:p>
        </p:txBody>
      </p:sp>
      <p:pic>
        <p:nvPicPr>
          <p:cNvPr id="13" name="Picture 12">
            <a:extLst>
              <a:ext uri="{FF2B5EF4-FFF2-40B4-BE49-F238E27FC236}">
                <a16:creationId xmlns:a16="http://schemas.microsoft.com/office/drawing/2014/main" id="{E2D0DF2E-65C8-5A5E-3CE4-38AD315EAD73}"/>
              </a:ext>
            </a:extLst>
          </p:cNvPr>
          <p:cNvPicPr>
            <a:picLocks noChangeAspect="1"/>
          </p:cNvPicPr>
          <p:nvPr/>
        </p:nvPicPr>
        <p:blipFill>
          <a:blip r:embed="rId4"/>
          <a:srcRect l="15000" t="18771" r="39107" b="14452"/>
          <a:stretch>
            <a:fillRect/>
          </a:stretch>
        </p:blipFill>
        <p:spPr>
          <a:xfrm>
            <a:off x="1828800" y="1153886"/>
            <a:ext cx="5595257" cy="4376057"/>
          </a:xfrm>
          <a:prstGeom prst="rect">
            <a:avLst/>
          </a:prstGeom>
        </p:spPr>
      </p:pic>
      <p:pic>
        <p:nvPicPr>
          <p:cNvPr id="17" name="Picture 16">
            <a:extLst>
              <a:ext uri="{FF2B5EF4-FFF2-40B4-BE49-F238E27FC236}">
                <a16:creationId xmlns:a16="http://schemas.microsoft.com/office/drawing/2014/main" id="{9AF3E6FC-AA99-8D11-E6EB-67AE6F121BBF}"/>
              </a:ext>
            </a:extLst>
          </p:cNvPr>
          <p:cNvPicPr>
            <a:picLocks noChangeAspect="1"/>
          </p:cNvPicPr>
          <p:nvPr/>
        </p:nvPicPr>
        <p:blipFill>
          <a:blip r:embed="rId5"/>
          <a:srcRect l="17321" t="31395" r="40804" b="39037"/>
          <a:stretch>
            <a:fillRect/>
          </a:stretch>
        </p:blipFill>
        <p:spPr>
          <a:xfrm>
            <a:off x="5806822" y="2153844"/>
            <a:ext cx="6293715" cy="2388659"/>
          </a:xfrm>
          <a:prstGeom prst="rect">
            <a:avLst/>
          </a:prstGeom>
        </p:spPr>
      </p:pic>
    </p:spTree>
    <p:extLst>
      <p:ext uri="{BB962C8B-B14F-4D97-AF65-F5344CB8AC3E}">
        <p14:creationId xmlns:p14="http://schemas.microsoft.com/office/powerpoint/2010/main" val="235517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5840B-B7F1-000A-F6B9-2E1FA8A25E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B7674-FF9C-210E-2E2F-5B02EA2009CD}"/>
              </a:ext>
            </a:extLst>
          </p:cNvPr>
          <p:cNvSpPr>
            <a:spLocks noGrp="1"/>
          </p:cNvSpPr>
          <p:nvPr>
            <p:ph type="title"/>
          </p:nvPr>
        </p:nvSpPr>
        <p:spPr>
          <a:xfrm>
            <a:off x="739036" y="365125"/>
            <a:ext cx="11452965" cy="1325563"/>
          </a:xfrm>
        </p:spPr>
        <p:txBody>
          <a:bodyPr/>
          <a:lstStyle/>
          <a:p>
            <a:r>
              <a:rPr lang="en-US" altLang="en-US" dirty="0">
                <a:ea typeface="ＭＳ Ｐゴシック" charset="-128"/>
              </a:rPr>
              <a:t>Ontologies for international data spaces </a:t>
            </a:r>
            <a:endParaRPr lang="en-US" dirty="0"/>
          </a:p>
        </p:txBody>
      </p:sp>
      <p:sp>
        <p:nvSpPr>
          <p:cNvPr id="4" name="Slide Number Placeholder 3">
            <a:extLst>
              <a:ext uri="{FF2B5EF4-FFF2-40B4-BE49-F238E27FC236}">
                <a16:creationId xmlns:a16="http://schemas.microsoft.com/office/drawing/2014/main" id="{E8A48427-3F13-6154-7579-8D5C25EA281D}"/>
              </a:ext>
            </a:extLst>
          </p:cNvPr>
          <p:cNvSpPr>
            <a:spLocks noGrp="1"/>
          </p:cNvSpPr>
          <p:nvPr>
            <p:ph type="sldNum" sz="quarter" idx="10"/>
          </p:nvPr>
        </p:nvSpPr>
        <p:spPr/>
        <p:txBody>
          <a:bodyPr/>
          <a:lstStyle/>
          <a:p>
            <a:fld id="{6586D83B-F5E2-6149-B7DD-0F6F1BA75908}" type="slidenum">
              <a:rPr lang="en-US" smtClean="0"/>
              <a:pPr/>
              <a:t>32</a:t>
            </a:fld>
            <a:endParaRPr lang="en-US" dirty="0"/>
          </a:p>
        </p:txBody>
      </p:sp>
      <p:sp>
        <p:nvSpPr>
          <p:cNvPr id="5" name="TextBox 4">
            <a:extLst>
              <a:ext uri="{FF2B5EF4-FFF2-40B4-BE49-F238E27FC236}">
                <a16:creationId xmlns:a16="http://schemas.microsoft.com/office/drawing/2014/main" id="{17C6235D-41A5-7B40-5D1E-5291CE94E369}"/>
              </a:ext>
            </a:extLst>
          </p:cNvPr>
          <p:cNvSpPr txBox="1"/>
          <p:nvPr/>
        </p:nvSpPr>
        <p:spPr>
          <a:xfrm>
            <a:off x="1227570" y="4960988"/>
            <a:ext cx="10964430" cy="1600438"/>
          </a:xfrm>
          <a:prstGeom prst="rect">
            <a:avLst/>
          </a:prstGeom>
          <a:noFill/>
        </p:spPr>
        <p:txBody>
          <a:bodyPr wrap="square">
            <a:spAutoFit/>
          </a:bodyPr>
          <a:lstStyle/>
          <a:p>
            <a:r>
              <a:rPr lang="nl-NL" sz="1400" dirty="0"/>
              <a:t>- </a:t>
            </a:r>
            <a:r>
              <a:rPr lang="nl-NL" sz="1400" dirty="0" err="1"/>
              <a:t>Oliveira</a:t>
            </a:r>
            <a:r>
              <a:rPr lang="nl-NL" sz="1400" dirty="0"/>
              <a:t>, V., Silva, P. </a:t>
            </a:r>
            <a:r>
              <a:rPr lang="nl-NL" sz="1400" dirty="0" err="1"/>
              <a:t>and</a:t>
            </a:r>
            <a:r>
              <a:rPr lang="nl-NL" sz="1400" dirty="0"/>
              <a:t> Luiz Rebelo Moreira, J. (2024). </a:t>
            </a:r>
            <a:r>
              <a:rPr lang="nl-NL" sz="1400" b="1" dirty="0" err="1"/>
              <a:t>Towards</a:t>
            </a:r>
            <a:r>
              <a:rPr lang="nl-NL" sz="1400" b="1" dirty="0"/>
              <a:t> Legal </a:t>
            </a:r>
            <a:r>
              <a:rPr lang="nl-NL" sz="1400" b="1" dirty="0" err="1"/>
              <a:t>Interoperability</a:t>
            </a:r>
            <a:r>
              <a:rPr lang="nl-NL" sz="1400" b="1" dirty="0"/>
              <a:t> in International Data </a:t>
            </a:r>
            <a:r>
              <a:rPr lang="nl-NL" sz="1400" b="1" dirty="0" err="1"/>
              <a:t>Spaces</a:t>
            </a:r>
            <a:r>
              <a:rPr lang="nl-NL" sz="1400" dirty="0"/>
              <a:t>. In </a:t>
            </a:r>
            <a:r>
              <a:rPr lang="nl-NL" sz="1400" i="1" dirty="0" err="1"/>
              <a:t>Proceedings</a:t>
            </a:r>
            <a:r>
              <a:rPr lang="nl-NL" sz="1400" i="1" dirty="0"/>
              <a:t> of </a:t>
            </a:r>
            <a:r>
              <a:rPr lang="nl-NL" sz="1400" i="1" dirty="0" err="1"/>
              <a:t>the</a:t>
            </a:r>
            <a:r>
              <a:rPr lang="nl-NL" sz="1400" i="1" dirty="0"/>
              <a:t> 26th International Conference on Enterprise Information Systems - Volume 2: ICEIS</a:t>
            </a:r>
            <a:r>
              <a:rPr lang="nl-NL" sz="1400" dirty="0"/>
              <a:t>; ISBN 978-989-758-692-7; ISSN 2184-4992, </a:t>
            </a:r>
            <a:r>
              <a:rPr lang="nl-NL" sz="1400" dirty="0" err="1"/>
              <a:t>SciTePress</a:t>
            </a:r>
            <a:r>
              <a:rPr lang="nl-NL" sz="1400" dirty="0"/>
              <a:t>, pages 232-239. DOI: 10.5220/0012699600003690</a:t>
            </a:r>
          </a:p>
          <a:p>
            <a:r>
              <a:rPr lang="pt-BR" sz="1400" dirty="0"/>
              <a:t>- Oliveira, V., Silva, P., &amp; Moreira, J. (2024). </a:t>
            </a:r>
            <a:r>
              <a:rPr lang="pt-BR" sz="1400" b="1" dirty="0"/>
              <a:t>LegIOn-IDS: Legal Interoperability Ontology for International Data Spaces.</a:t>
            </a:r>
            <a:r>
              <a:rPr lang="pt-BR" sz="1400" dirty="0"/>
              <a:t> </a:t>
            </a:r>
            <a:r>
              <a:rPr lang="nl-NL" sz="1400" dirty="0"/>
              <a:t>In </a:t>
            </a:r>
            <a:r>
              <a:rPr lang="nl-NL" sz="1400" i="1" dirty="0" err="1"/>
              <a:t>Proceedings</a:t>
            </a:r>
            <a:r>
              <a:rPr lang="nl-NL" sz="1400" i="1" dirty="0"/>
              <a:t> of </a:t>
            </a:r>
            <a:r>
              <a:rPr lang="nl-NL" sz="1400" i="1" dirty="0" err="1"/>
              <a:t>the</a:t>
            </a:r>
            <a:r>
              <a:rPr lang="nl-NL" sz="1400" i="1" dirty="0"/>
              <a:t> Joint </a:t>
            </a:r>
            <a:r>
              <a:rPr lang="nl-NL" sz="1400" i="1" dirty="0" err="1"/>
              <a:t>Ontology</a:t>
            </a:r>
            <a:r>
              <a:rPr lang="nl-NL" sz="1400" i="1" dirty="0"/>
              <a:t> Workshops (JOWO)-Episode X: The Tukker Zomer of </a:t>
            </a:r>
            <a:r>
              <a:rPr lang="nl-NL" sz="1400" i="1" dirty="0" err="1"/>
              <a:t>Ontology</a:t>
            </a:r>
            <a:r>
              <a:rPr lang="nl-NL" sz="1400" i="1" dirty="0"/>
              <a:t>, </a:t>
            </a:r>
            <a:r>
              <a:rPr lang="nl-NL" sz="1400" i="1" dirty="0" err="1"/>
              <a:t>and</a:t>
            </a:r>
            <a:r>
              <a:rPr lang="nl-NL" sz="1400" i="1" dirty="0"/>
              <a:t> </a:t>
            </a:r>
            <a:r>
              <a:rPr lang="nl-NL" sz="1400" i="1" dirty="0" err="1"/>
              <a:t>satellite</a:t>
            </a:r>
            <a:r>
              <a:rPr lang="nl-NL" sz="1400" i="1" dirty="0"/>
              <a:t> events co-</a:t>
            </a:r>
            <a:r>
              <a:rPr lang="nl-NL" sz="1400" i="1" dirty="0" err="1"/>
              <a:t>located</a:t>
            </a:r>
            <a:r>
              <a:rPr lang="nl-NL" sz="1400" i="1" dirty="0"/>
              <a:t> </a:t>
            </a:r>
            <a:r>
              <a:rPr lang="nl-NL" sz="1400" i="1" dirty="0" err="1"/>
              <a:t>with</a:t>
            </a:r>
            <a:r>
              <a:rPr lang="nl-NL" sz="1400" i="1" dirty="0"/>
              <a:t> </a:t>
            </a:r>
            <a:r>
              <a:rPr lang="nl-NL" sz="1400" i="1" dirty="0" err="1"/>
              <a:t>the</a:t>
            </a:r>
            <a:r>
              <a:rPr lang="nl-NL" sz="1400" i="1" dirty="0"/>
              <a:t> 14th International Conference on </a:t>
            </a:r>
            <a:r>
              <a:rPr lang="nl-NL" sz="1400" i="1" dirty="0" err="1"/>
              <a:t>Formal</a:t>
            </a:r>
            <a:r>
              <a:rPr lang="nl-NL" sz="1400" i="1" dirty="0"/>
              <a:t> </a:t>
            </a:r>
            <a:r>
              <a:rPr lang="nl-NL" sz="1400" i="1" dirty="0" err="1"/>
              <a:t>Ontology</a:t>
            </a:r>
            <a:r>
              <a:rPr lang="nl-NL" sz="1400" i="1" dirty="0"/>
              <a:t> in Information Systems (FOIS 2024)</a:t>
            </a:r>
            <a:r>
              <a:rPr lang="nl-NL" sz="1400" dirty="0"/>
              <a:t>. CEUR-WS. </a:t>
            </a:r>
            <a:r>
              <a:rPr lang="nl-NL" sz="1400" dirty="0" err="1"/>
              <a:t>org</a:t>
            </a:r>
            <a:r>
              <a:rPr lang="nl-NL" sz="1400" dirty="0"/>
              <a:t>. </a:t>
            </a:r>
          </a:p>
          <a:p>
            <a:endParaRPr lang="nl-NL" sz="1400" dirty="0"/>
          </a:p>
        </p:txBody>
      </p:sp>
      <p:pic>
        <p:nvPicPr>
          <p:cNvPr id="7" name="Picture 6">
            <a:extLst>
              <a:ext uri="{FF2B5EF4-FFF2-40B4-BE49-F238E27FC236}">
                <a16:creationId xmlns:a16="http://schemas.microsoft.com/office/drawing/2014/main" id="{8C9E89F9-DE35-B234-4C74-81F82D6BB9E3}"/>
              </a:ext>
            </a:extLst>
          </p:cNvPr>
          <p:cNvPicPr>
            <a:picLocks noChangeAspect="1"/>
          </p:cNvPicPr>
          <p:nvPr/>
        </p:nvPicPr>
        <p:blipFill>
          <a:blip r:embed="rId3"/>
          <a:srcRect l="40377" t="35372" r="21199" b="5920"/>
          <a:stretch>
            <a:fillRect/>
          </a:stretch>
        </p:blipFill>
        <p:spPr>
          <a:xfrm>
            <a:off x="1415438" y="1198716"/>
            <a:ext cx="4572003" cy="3667383"/>
          </a:xfrm>
          <a:prstGeom prst="rect">
            <a:avLst/>
          </a:prstGeom>
        </p:spPr>
      </p:pic>
      <p:pic>
        <p:nvPicPr>
          <p:cNvPr id="9" name="Picture 8">
            <a:extLst>
              <a:ext uri="{FF2B5EF4-FFF2-40B4-BE49-F238E27FC236}">
                <a16:creationId xmlns:a16="http://schemas.microsoft.com/office/drawing/2014/main" id="{8A464685-871B-8FFD-DA8B-8FBC28546C6A}"/>
              </a:ext>
            </a:extLst>
          </p:cNvPr>
          <p:cNvPicPr>
            <a:picLocks noChangeAspect="1"/>
          </p:cNvPicPr>
          <p:nvPr/>
        </p:nvPicPr>
        <p:blipFill>
          <a:blip r:embed="rId4"/>
          <a:srcRect l="32979" t="33415" r="14178" b="3767"/>
          <a:stretch>
            <a:fillRect/>
          </a:stretch>
        </p:blipFill>
        <p:spPr>
          <a:xfrm>
            <a:off x="6161287" y="1060360"/>
            <a:ext cx="5856869" cy="3655324"/>
          </a:xfrm>
          <a:prstGeom prst="rect">
            <a:avLst/>
          </a:prstGeom>
        </p:spPr>
      </p:pic>
    </p:spTree>
    <p:extLst>
      <p:ext uri="{BB962C8B-B14F-4D97-AF65-F5344CB8AC3E}">
        <p14:creationId xmlns:p14="http://schemas.microsoft.com/office/powerpoint/2010/main" val="3977936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1F82A-ED85-8BB9-46B7-E1E7CC8582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7F1BF1-44B0-6279-17F9-8C8864A4DB5A}"/>
              </a:ext>
            </a:extLst>
          </p:cNvPr>
          <p:cNvSpPr>
            <a:spLocks noGrp="1"/>
          </p:cNvSpPr>
          <p:nvPr>
            <p:ph type="title"/>
          </p:nvPr>
        </p:nvSpPr>
        <p:spPr/>
        <p:txBody>
          <a:bodyPr/>
          <a:lstStyle/>
          <a:p>
            <a:r>
              <a:rPr lang="en-US" altLang="en-US" dirty="0">
                <a:ea typeface="ＭＳ Ｐゴシック" charset="-128"/>
              </a:rPr>
              <a:t>Ontology-driven system modeling</a:t>
            </a:r>
            <a:endParaRPr lang="en-US" dirty="0"/>
          </a:p>
        </p:txBody>
      </p:sp>
      <p:sp>
        <p:nvSpPr>
          <p:cNvPr id="4" name="Slide Number Placeholder 3">
            <a:extLst>
              <a:ext uri="{FF2B5EF4-FFF2-40B4-BE49-F238E27FC236}">
                <a16:creationId xmlns:a16="http://schemas.microsoft.com/office/drawing/2014/main" id="{8EBF1109-1CD5-D1D3-33DC-8F8F1BF8C75A}"/>
              </a:ext>
            </a:extLst>
          </p:cNvPr>
          <p:cNvSpPr>
            <a:spLocks noGrp="1"/>
          </p:cNvSpPr>
          <p:nvPr>
            <p:ph type="sldNum" sz="quarter" idx="10"/>
          </p:nvPr>
        </p:nvSpPr>
        <p:spPr/>
        <p:txBody>
          <a:bodyPr/>
          <a:lstStyle/>
          <a:p>
            <a:fld id="{6586D83B-F5E2-6149-B7DD-0F6F1BA75908}" type="slidenum">
              <a:rPr lang="en-US" smtClean="0"/>
              <a:pPr/>
              <a:t>33</a:t>
            </a:fld>
            <a:endParaRPr lang="en-US" dirty="0"/>
          </a:p>
        </p:txBody>
      </p:sp>
      <p:sp>
        <p:nvSpPr>
          <p:cNvPr id="5" name="TextBox 4">
            <a:extLst>
              <a:ext uri="{FF2B5EF4-FFF2-40B4-BE49-F238E27FC236}">
                <a16:creationId xmlns:a16="http://schemas.microsoft.com/office/drawing/2014/main" id="{A3DC92FF-50BC-4373-1547-DA676799297D}"/>
              </a:ext>
            </a:extLst>
          </p:cNvPr>
          <p:cNvSpPr txBox="1"/>
          <p:nvPr/>
        </p:nvSpPr>
        <p:spPr>
          <a:xfrm>
            <a:off x="1217339" y="5062408"/>
            <a:ext cx="9757321" cy="1169551"/>
          </a:xfrm>
          <a:prstGeom prst="rect">
            <a:avLst/>
          </a:prstGeom>
          <a:noFill/>
        </p:spPr>
        <p:txBody>
          <a:bodyPr wrap="square">
            <a:spAutoFit/>
          </a:bodyPr>
          <a:lstStyle/>
          <a:p>
            <a:pPr lvl="1"/>
            <a:r>
              <a:rPr lang="nl-NL" sz="1400" b="0" i="0" kern="1200" dirty="0">
                <a:solidFill>
                  <a:schemeClr val="tx1"/>
                </a:solidFill>
                <a:effectLst/>
                <a:latin typeface="+mn-lt"/>
                <a:ea typeface="+mn-ea"/>
                <a:cs typeface="+mn-cs"/>
              </a:rPr>
              <a:t>- </a:t>
            </a:r>
            <a:r>
              <a:rPr lang="nl-NL" sz="1400" b="0" i="0" kern="1200" dirty="0" err="1">
                <a:solidFill>
                  <a:schemeClr val="tx1"/>
                </a:solidFill>
                <a:effectLst/>
                <a:latin typeface="+mn-lt"/>
                <a:ea typeface="+mn-ea"/>
                <a:cs typeface="+mn-cs"/>
              </a:rPr>
              <a:t>Calhau</a:t>
            </a:r>
            <a:r>
              <a:rPr lang="nl-NL" sz="1400" b="0" i="0" kern="1200" dirty="0">
                <a:solidFill>
                  <a:schemeClr val="tx1"/>
                </a:solidFill>
                <a:effectLst/>
                <a:latin typeface="+mn-lt"/>
                <a:ea typeface="+mn-ea"/>
                <a:cs typeface="+mn-cs"/>
              </a:rPr>
              <a:t>, R.F. </a:t>
            </a:r>
            <a:r>
              <a:rPr lang="nl-NL" sz="1400" b="0" i="1" kern="1200" dirty="0">
                <a:solidFill>
                  <a:schemeClr val="tx1"/>
                </a:solidFill>
                <a:effectLst/>
                <a:latin typeface="+mn-lt"/>
                <a:ea typeface="+mn-ea"/>
                <a:cs typeface="+mn-cs"/>
              </a:rPr>
              <a:t>et al.</a:t>
            </a:r>
            <a:r>
              <a:rPr lang="nl-NL" sz="1400" b="0" i="0" kern="1200" dirty="0">
                <a:solidFill>
                  <a:schemeClr val="tx1"/>
                </a:solidFill>
                <a:effectLst/>
                <a:latin typeface="+mn-lt"/>
                <a:ea typeface="+mn-ea"/>
                <a:cs typeface="+mn-cs"/>
              </a:rPr>
              <a:t> (2025). </a:t>
            </a:r>
            <a:r>
              <a:rPr lang="nl-NL" sz="1400" b="1" i="0" kern="1200" dirty="0" err="1">
                <a:solidFill>
                  <a:schemeClr val="tx1"/>
                </a:solidFill>
                <a:effectLst/>
                <a:latin typeface="+mn-lt"/>
                <a:ea typeface="+mn-ea"/>
                <a:cs typeface="+mn-cs"/>
              </a:rPr>
              <a:t>Towards</a:t>
            </a:r>
            <a:r>
              <a:rPr lang="nl-NL" sz="1400" b="1" i="0" kern="1200" dirty="0">
                <a:solidFill>
                  <a:schemeClr val="tx1"/>
                </a:solidFill>
                <a:effectLst/>
                <a:latin typeface="+mn-lt"/>
                <a:ea typeface="+mn-ea"/>
                <a:cs typeface="+mn-cs"/>
              </a:rPr>
              <a:t> </a:t>
            </a:r>
            <a:r>
              <a:rPr lang="nl-NL" sz="1400" b="1" i="0" kern="1200" dirty="0" err="1">
                <a:solidFill>
                  <a:schemeClr val="tx1"/>
                </a:solidFill>
                <a:effectLst/>
                <a:latin typeface="+mn-lt"/>
                <a:ea typeface="+mn-ea"/>
                <a:cs typeface="+mn-cs"/>
              </a:rPr>
              <a:t>an</a:t>
            </a:r>
            <a:r>
              <a:rPr lang="nl-NL" sz="1400" b="1" i="0" kern="1200" dirty="0">
                <a:solidFill>
                  <a:schemeClr val="tx1"/>
                </a:solidFill>
                <a:effectLst/>
                <a:latin typeface="+mn-lt"/>
                <a:ea typeface="+mn-ea"/>
                <a:cs typeface="+mn-cs"/>
              </a:rPr>
              <a:t> </a:t>
            </a:r>
            <a:r>
              <a:rPr lang="nl-NL" sz="1400" b="1" i="0" kern="1200" dirty="0" err="1">
                <a:solidFill>
                  <a:schemeClr val="tx1"/>
                </a:solidFill>
                <a:effectLst/>
                <a:latin typeface="+mn-lt"/>
                <a:ea typeface="+mn-ea"/>
                <a:cs typeface="+mn-cs"/>
              </a:rPr>
              <a:t>Ontology</a:t>
            </a:r>
            <a:r>
              <a:rPr lang="nl-NL" sz="1400" b="1" i="0" kern="1200" dirty="0">
                <a:solidFill>
                  <a:schemeClr val="tx1"/>
                </a:solidFill>
                <a:effectLst/>
                <a:latin typeface="+mn-lt"/>
                <a:ea typeface="+mn-ea"/>
                <a:cs typeface="+mn-cs"/>
              </a:rPr>
              <a:t> of Type-Level </a:t>
            </a:r>
            <a:r>
              <a:rPr lang="nl-NL" sz="1400" b="1" i="0" kern="1200" dirty="0" err="1">
                <a:solidFill>
                  <a:schemeClr val="tx1"/>
                </a:solidFill>
                <a:effectLst/>
                <a:latin typeface="+mn-lt"/>
                <a:ea typeface="+mn-ea"/>
                <a:cs typeface="+mn-cs"/>
              </a:rPr>
              <a:t>Phenomena</a:t>
            </a:r>
            <a:r>
              <a:rPr lang="nl-NL" sz="1400" b="1" i="0" kern="1200" dirty="0">
                <a:solidFill>
                  <a:schemeClr val="tx1"/>
                </a:solidFill>
                <a:effectLst/>
                <a:latin typeface="+mn-lt"/>
                <a:ea typeface="+mn-ea"/>
                <a:cs typeface="+mn-cs"/>
              </a:rPr>
              <a:t> </a:t>
            </a:r>
            <a:r>
              <a:rPr lang="nl-NL" sz="1400" b="1" i="0" kern="1200" dirty="0" err="1">
                <a:solidFill>
                  <a:schemeClr val="tx1"/>
                </a:solidFill>
                <a:effectLst/>
                <a:latin typeface="+mn-lt"/>
                <a:ea typeface="+mn-ea"/>
                <a:cs typeface="+mn-cs"/>
              </a:rPr>
              <a:t>for</a:t>
            </a:r>
            <a:r>
              <a:rPr lang="nl-NL" sz="1400" b="1" i="0" kern="1200" dirty="0">
                <a:solidFill>
                  <a:schemeClr val="tx1"/>
                </a:solidFill>
                <a:effectLst/>
                <a:latin typeface="+mn-lt"/>
                <a:ea typeface="+mn-ea"/>
                <a:cs typeface="+mn-cs"/>
              </a:rPr>
              <a:t> System Modeling.</a:t>
            </a:r>
            <a:r>
              <a:rPr lang="nl-NL" sz="1400" b="0" i="0" kern="1200" dirty="0">
                <a:solidFill>
                  <a:schemeClr val="tx1"/>
                </a:solidFill>
                <a:effectLst/>
                <a:latin typeface="+mn-lt"/>
                <a:ea typeface="+mn-ea"/>
                <a:cs typeface="+mn-cs"/>
              </a:rPr>
              <a:t> In: </a:t>
            </a:r>
            <a:r>
              <a:rPr lang="nl-NL" sz="1400" b="0" i="0" kern="1200" dirty="0" err="1">
                <a:solidFill>
                  <a:schemeClr val="tx1"/>
                </a:solidFill>
                <a:effectLst/>
                <a:latin typeface="+mn-lt"/>
                <a:ea typeface="+mn-ea"/>
                <a:cs typeface="+mn-cs"/>
              </a:rPr>
              <a:t>Grabis</a:t>
            </a:r>
            <a:r>
              <a:rPr lang="nl-NL" sz="1400" b="0" i="0" kern="1200" dirty="0">
                <a:solidFill>
                  <a:schemeClr val="tx1"/>
                </a:solidFill>
                <a:effectLst/>
                <a:latin typeface="+mn-lt"/>
                <a:ea typeface="+mn-ea"/>
                <a:cs typeface="+mn-cs"/>
              </a:rPr>
              <a:t>, J., Vos, T.E.J., </a:t>
            </a:r>
            <a:r>
              <a:rPr lang="nl-NL" sz="1400" b="0" i="0" kern="1200" dirty="0" err="1">
                <a:solidFill>
                  <a:schemeClr val="tx1"/>
                </a:solidFill>
                <a:effectLst/>
                <a:latin typeface="+mn-lt"/>
                <a:ea typeface="+mn-ea"/>
                <a:cs typeface="+mn-cs"/>
              </a:rPr>
              <a:t>Escalona</a:t>
            </a:r>
            <a:r>
              <a:rPr lang="nl-NL" sz="1400" b="0" i="0" kern="1200" dirty="0">
                <a:solidFill>
                  <a:schemeClr val="tx1"/>
                </a:solidFill>
                <a:effectLst/>
                <a:latin typeface="+mn-lt"/>
                <a:ea typeface="+mn-ea"/>
                <a:cs typeface="+mn-cs"/>
              </a:rPr>
              <a:t>, M.J., Pastor, O. (</a:t>
            </a:r>
            <a:r>
              <a:rPr lang="nl-NL" sz="1400" b="0" i="0" kern="1200" dirty="0" err="1">
                <a:solidFill>
                  <a:schemeClr val="tx1"/>
                </a:solidFill>
                <a:effectLst/>
                <a:latin typeface="+mn-lt"/>
                <a:ea typeface="+mn-ea"/>
                <a:cs typeface="+mn-cs"/>
              </a:rPr>
              <a:t>eds</a:t>
            </a:r>
            <a:r>
              <a:rPr lang="nl-NL" sz="1400" b="0" i="0" kern="1200" dirty="0">
                <a:solidFill>
                  <a:schemeClr val="tx1"/>
                </a:solidFill>
                <a:effectLst/>
                <a:latin typeface="+mn-lt"/>
                <a:ea typeface="+mn-ea"/>
                <a:cs typeface="+mn-cs"/>
              </a:rPr>
              <a:t>) Research </a:t>
            </a:r>
            <a:r>
              <a:rPr lang="nl-NL" sz="1400" b="0" i="0" kern="1200" dirty="0" err="1">
                <a:solidFill>
                  <a:schemeClr val="tx1"/>
                </a:solidFill>
                <a:effectLst/>
                <a:latin typeface="+mn-lt"/>
                <a:ea typeface="+mn-ea"/>
                <a:cs typeface="+mn-cs"/>
              </a:rPr>
              <a:t>Challenges</a:t>
            </a:r>
            <a:r>
              <a:rPr lang="nl-NL" sz="1400" b="0" i="0" kern="1200" dirty="0">
                <a:solidFill>
                  <a:schemeClr val="tx1"/>
                </a:solidFill>
                <a:effectLst/>
                <a:latin typeface="+mn-lt"/>
                <a:ea typeface="+mn-ea"/>
                <a:cs typeface="+mn-cs"/>
              </a:rPr>
              <a:t> in Information </a:t>
            </a:r>
            <a:r>
              <a:rPr lang="nl-NL" sz="1400" b="0" i="0" kern="1200" dirty="0" err="1">
                <a:solidFill>
                  <a:schemeClr val="tx1"/>
                </a:solidFill>
                <a:effectLst/>
                <a:latin typeface="+mn-lt"/>
                <a:ea typeface="+mn-ea"/>
                <a:cs typeface="+mn-cs"/>
              </a:rPr>
              <a:t>Science</a:t>
            </a:r>
            <a:r>
              <a:rPr lang="nl-NL" sz="1400" b="0" i="0" kern="1200" dirty="0">
                <a:solidFill>
                  <a:schemeClr val="tx1"/>
                </a:solidFill>
                <a:effectLst/>
                <a:latin typeface="+mn-lt"/>
                <a:ea typeface="+mn-ea"/>
                <a:cs typeface="+mn-cs"/>
              </a:rPr>
              <a:t>. RCIS 2025. </a:t>
            </a:r>
            <a:r>
              <a:rPr lang="nl-NL" sz="1400" b="0" i="0" kern="1200" dirty="0" err="1">
                <a:solidFill>
                  <a:schemeClr val="tx1"/>
                </a:solidFill>
                <a:effectLst/>
                <a:latin typeface="+mn-lt"/>
                <a:ea typeface="+mn-ea"/>
                <a:cs typeface="+mn-cs"/>
              </a:rPr>
              <a:t>Lecture</a:t>
            </a:r>
            <a:r>
              <a:rPr lang="nl-NL" sz="1400" b="0" i="0" kern="1200" dirty="0">
                <a:solidFill>
                  <a:schemeClr val="tx1"/>
                </a:solidFill>
                <a:effectLst/>
                <a:latin typeface="+mn-lt"/>
                <a:ea typeface="+mn-ea"/>
                <a:cs typeface="+mn-cs"/>
              </a:rPr>
              <a:t> </a:t>
            </a:r>
            <a:r>
              <a:rPr lang="nl-NL" sz="1400" b="0" i="0" kern="1200" dirty="0" err="1">
                <a:solidFill>
                  <a:schemeClr val="tx1"/>
                </a:solidFill>
                <a:effectLst/>
                <a:latin typeface="+mn-lt"/>
                <a:ea typeface="+mn-ea"/>
                <a:cs typeface="+mn-cs"/>
              </a:rPr>
              <a:t>Notes</a:t>
            </a:r>
            <a:r>
              <a:rPr lang="nl-NL" sz="1400" b="0" i="0" kern="1200" dirty="0">
                <a:solidFill>
                  <a:schemeClr val="tx1"/>
                </a:solidFill>
                <a:effectLst/>
                <a:latin typeface="+mn-lt"/>
                <a:ea typeface="+mn-ea"/>
                <a:cs typeface="+mn-cs"/>
              </a:rPr>
              <a:t> in Business Information Processing, vol 547. Springer, </a:t>
            </a:r>
            <a:r>
              <a:rPr lang="nl-NL" sz="1400" b="0" i="0" kern="1200" dirty="0" err="1">
                <a:solidFill>
                  <a:schemeClr val="tx1"/>
                </a:solidFill>
                <a:effectLst/>
                <a:latin typeface="+mn-lt"/>
                <a:ea typeface="+mn-ea"/>
                <a:cs typeface="+mn-cs"/>
              </a:rPr>
              <a:t>Cham</a:t>
            </a:r>
            <a:r>
              <a:rPr lang="nl-NL" sz="1400" b="0" i="0" kern="1200" dirty="0">
                <a:solidFill>
                  <a:schemeClr val="tx1"/>
                </a:solidFill>
                <a:effectLst/>
                <a:latin typeface="+mn-lt"/>
                <a:ea typeface="+mn-ea"/>
                <a:cs typeface="+mn-cs"/>
              </a:rPr>
              <a:t>. </a:t>
            </a:r>
            <a:r>
              <a:rPr lang="nl-NL" sz="1400" b="0" i="0" kern="1200" dirty="0">
                <a:solidFill>
                  <a:schemeClr val="tx1"/>
                </a:solidFill>
                <a:effectLst/>
                <a:latin typeface="+mn-lt"/>
                <a:ea typeface="+mn-ea"/>
                <a:cs typeface="+mn-cs"/>
                <a:hlinkClick r:id="rId3"/>
              </a:rPr>
              <a:t>https://doi.org/10.1007/978-3-031-92474-3_8</a:t>
            </a:r>
            <a:r>
              <a:rPr lang="nl-NL" sz="1400" b="0" i="0" kern="1200" dirty="0">
                <a:solidFill>
                  <a:schemeClr val="tx1"/>
                </a:solidFill>
                <a:effectLst/>
                <a:latin typeface="+mn-lt"/>
                <a:ea typeface="+mn-ea"/>
                <a:cs typeface="+mn-cs"/>
              </a:rPr>
              <a:t> </a:t>
            </a:r>
          </a:p>
          <a:p>
            <a:pPr lvl="1"/>
            <a:r>
              <a:rPr lang="nl-NL" sz="1400" dirty="0"/>
              <a:t>- MSc thesis: </a:t>
            </a:r>
            <a:r>
              <a:rPr lang="nl-NL" sz="1400" dirty="0" err="1"/>
              <a:t>Smarter</a:t>
            </a:r>
            <a:r>
              <a:rPr lang="nl-NL" sz="1400" dirty="0"/>
              <a:t> Industrial </a:t>
            </a:r>
            <a:r>
              <a:rPr lang="nl-NL" sz="1400" dirty="0" err="1"/>
              <a:t>Fault</a:t>
            </a:r>
            <a:r>
              <a:rPr lang="nl-NL" sz="1400" dirty="0"/>
              <a:t> </a:t>
            </a:r>
            <a:r>
              <a:rPr lang="nl-NL" sz="1400" dirty="0" err="1"/>
              <a:t>Diagnosiswith</a:t>
            </a:r>
            <a:r>
              <a:rPr lang="nl-NL" sz="1400" dirty="0"/>
              <a:t> Knowledge </a:t>
            </a:r>
            <a:r>
              <a:rPr lang="nl-NL" sz="1400" dirty="0" err="1"/>
              <a:t>Graphs</a:t>
            </a:r>
            <a:r>
              <a:rPr lang="nl-NL" sz="1400" dirty="0"/>
              <a:t> </a:t>
            </a:r>
            <a:r>
              <a:rPr lang="nl-NL" sz="1400" dirty="0" err="1"/>
              <a:t>andLarge</a:t>
            </a:r>
            <a:r>
              <a:rPr lang="nl-NL" sz="1400" dirty="0"/>
              <a:t> Language </a:t>
            </a:r>
            <a:r>
              <a:rPr lang="nl-NL" sz="1400" dirty="0" err="1"/>
              <a:t>ModelsA</a:t>
            </a:r>
            <a:r>
              <a:rPr lang="nl-NL" sz="1400" dirty="0"/>
              <a:t> Case </a:t>
            </a:r>
            <a:r>
              <a:rPr lang="nl-NL" sz="1400" dirty="0" err="1"/>
              <a:t>Study</a:t>
            </a:r>
            <a:r>
              <a:rPr lang="nl-NL" sz="1400" dirty="0"/>
              <a:t> at </a:t>
            </a:r>
            <a:r>
              <a:rPr lang="nl-NL" sz="1400" dirty="0" err="1"/>
              <a:t>Mintres</a:t>
            </a:r>
            <a:r>
              <a:rPr lang="nl-NL" sz="1400" dirty="0"/>
              <a:t> BV. Wan </a:t>
            </a:r>
            <a:r>
              <a:rPr lang="nl-NL" sz="1400" dirty="0" err="1"/>
              <a:t>Barmawi</a:t>
            </a:r>
            <a:r>
              <a:rPr lang="nl-NL" sz="1400" dirty="0"/>
              <a:t> Muhammad </a:t>
            </a:r>
            <a:r>
              <a:rPr lang="nl-NL" sz="1400" dirty="0" err="1"/>
              <a:t>Razaq</a:t>
            </a:r>
            <a:r>
              <a:rPr lang="nl-NL" sz="1400" dirty="0"/>
              <a:t> </a:t>
            </a:r>
            <a:r>
              <a:rPr lang="nl-NL" sz="1400" b="0" i="0" kern="1200" dirty="0">
                <a:solidFill>
                  <a:schemeClr val="tx1"/>
                </a:solidFill>
                <a:effectLst/>
                <a:latin typeface="+mn-lt"/>
                <a:ea typeface="+mn-ea"/>
                <a:cs typeface="+mn-cs"/>
              </a:rPr>
              <a:t>(TO BE SUBMITTED)</a:t>
            </a:r>
          </a:p>
        </p:txBody>
      </p:sp>
      <p:pic>
        <p:nvPicPr>
          <p:cNvPr id="7" name="Picture 6" descr="A diagram of fault symptoms&#10;&#10;AI-generated content may be incorrect.">
            <a:extLst>
              <a:ext uri="{FF2B5EF4-FFF2-40B4-BE49-F238E27FC236}">
                <a16:creationId xmlns:a16="http://schemas.microsoft.com/office/drawing/2014/main" id="{C2E1306D-27FF-2E38-D7DC-D6C2055B8761}"/>
              </a:ext>
            </a:extLst>
          </p:cNvPr>
          <p:cNvPicPr>
            <a:picLocks noChangeAspect="1"/>
          </p:cNvPicPr>
          <p:nvPr/>
        </p:nvPicPr>
        <p:blipFill>
          <a:blip r:embed="rId4"/>
          <a:stretch>
            <a:fillRect/>
          </a:stretch>
        </p:blipFill>
        <p:spPr>
          <a:xfrm>
            <a:off x="8000815" y="2595760"/>
            <a:ext cx="4089171" cy="2282516"/>
          </a:xfrm>
          <a:prstGeom prst="rect">
            <a:avLst/>
          </a:prstGeom>
        </p:spPr>
      </p:pic>
      <p:pic>
        <p:nvPicPr>
          <p:cNvPr id="1026" name="Picture 2" descr="Fig. 2.">
            <a:extLst>
              <a:ext uri="{FF2B5EF4-FFF2-40B4-BE49-F238E27FC236}">
                <a16:creationId xmlns:a16="http://schemas.microsoft.com/office/drawing/2014/main" id="{44A313EC-96BE-DC5C-7ECD-AA52CAF365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440" y="1178218"/>
            <a:ext cx="6354553" cy="353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97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371B0-035C-36B5-557E-0719C5D93A9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BDD7F86-6CFF-0BE7-8B37-4C016F8E1A08}"/>
              </a:ext>
            </a:extLst>
          </p:cNvPr>
          <p:cNvSpPr>
            <a:spLocks noGrp="1"/>
          </p:cNvSpPr>
          <p:nvPr>
            <p:ph type="title"/>
          </p:nvPr>
        </p:nvSpPr>
        <p:spPr/>
        <p:txBody>
          <a:bodyPr/>
          <a:lstStyle/>
          <a:p>
            <a:r>
              <a:rPr lang="en-US" dirty="0"/>
              <a:t>Model-driven software engineering</a:t>
            </a:r>
            <a:endParaRPr lang="nl-NL" dirty="0"/>
          </a:p>
        </p:txBody>
      </p:sp>
      <p:sp>
        <p:nvSpPr>
          <p:cNvPr id="4" name="Slide Number Placeholder 3">
            <a:extLst>
              <a:ext uri="{FF2B5EF4-FFF2-40B4-BE49-F238E27FC236}">
                <a16:creationId xmlns:a16="http://schemas.microsoft.com/office/drawing/2014/main" id="{BB37E74D-D6FB-6844-3AE3-9B77A27EBD43}"/>
              </a:ext>
            </a:extLst>
          </p:cNvPr>
          <p:cNvSpPr>
            <a:spLocks noGrp="1"/>
          </p:cNvSpPr>
          <p:nvPr>
            <p:ph type="sldNum" sz="quarter" idx="10"/>
          </p:nvPr>
        </p:nvSpPr>
        <p:spPr/>
        <p:txBody>
          <a:bodyPr/>
          <a:lstStyle/>
          <a:p>
            <a:fld id="{6586D83B-F5E2-6149-B7DD-0F6F1BA75908}" type="slidenum">
              <a:rPr lang="en-US" smtClean="0"/>
              <a:pPr/>
              <a:t>4</a:t>
            </a:fld>
            <a:endParaRPr lang="en-US" dirty="0"/>
          </a:p>
        </p:txBody>
      </p:sp>
      <p:pic>
        <p:nvPicPr>
          <p:cNvPr id="2" name="Picture 1">
            <a:extLst>
              <a:ext uri="{FF2B5EF4-FFF2-40B4-BE49-F238E27FC236}">
                <a16:creationId xmlns:a16="http://schemas.microsoft.com/office/drawing/2014/main" id="{A963EC7C-92E7-BD25-3601-F8F2C39461F2}"/>
              </a:ext>
            </a:extLst>
          </p:cNvPr>
          <p:cNvPicPr>
            <a:picLocks noChangeAspect="1"/>
          </p:cNvPicPr>
          <p:nvPr/>
        </p:nvPicPr>
        <p:blipFill rotWithShape="1">
          <a:blip r:embed="rId3"/>
          <a:srcRect l="57935" t="30864" r="6629" b="9679"/>
          <a:stretch/>
        </p:blipFill>
        <p:spPr>
          <a:xfrm>
            <a:off x="3362687" y="1340054"/>
            <a:ext cx="3245931" cy="2893342"/>
          </a:xfrm>
          <a:prstGeom prst="rect">
            <a:avLst/>
          </a:prstGeom>
        </p:spPr>
      </p:pic>
      <p:pic>
        <p:nvPicPr>
          <p:cNvPr id="3" name="Google Shape;605;g358a71e92d7_0_0" descr="A diagram of a car&#10;&#10;Description automatically generated">
            <a:extLst>
              <a:ext uri="{FF2B5EF4-FFF2-40B4-BE49-F238E27FC236}">
                <a16:creationId xmlns:a16="http://schemas.microsoft.com/office/drawing/2014/main" id="{7BD35D0E-66E9-A3B1-53C6-032DEEA35AA0}"/>
              </a:ext>
            </a:extLst>
          </p:cNvPr>
          <p:cNvPicPr preferRelativeResize="0"/>
          <p:nvPr/>
        </p:nvPicPr>
        <p:blipFill rotWithShape="1">
          <a:blip r:embed="rId4">
            <a:alphaModFix/>
          </a:blip>
          <a:srcRect/>
          <a:stretch/>
        </p:blipFill>
        <p:spPr>
          <a:xfrm>
            <a:off x="7361214" y="1224800"/>
            <a:ext cx="4286025" cy="3937885"/>
          </a:xfrm>
          <a:prstGeom prst="rect">
            <a:avLst/>
          </a:prstGeom>
          <a:noFill/>
          <a:ln>
            <a:noFill/>
          </a:ln>
        </p:spPr>
      </p:pic>
      <p:pic>
        <p:nvPicPr>
          <p:cNvPr id="6" name="Google Shape;598;p12" descr="A logo for a company&#10;&#10;Description automatically generated">
            <a:extLst>
              <a:ext uri="{FF2B5EF4-FFF2-40B4-BE49-F238E27FC236}">
                <a16:creationId xmlns:a16="http://schemas.microsoft.com/office/drawing/2014/main" id="{F9402B36-5513-6141-0DEE-1EE5483E15CA}"/>
              </a:ext>
            </a:extLst>
          </p:cNvPr>
          <p:cNvPicPr preferRelativeResize="0"/>
          <p:nvPr/>
        </p:nvPicPr>
        <p:blipFill rotWithShape="1">
          <a:blip r:embed="rId5">
            <a:alphaModFix/>
          </a:blip>
          <a:srcRect l="10743"/>
          <a:stretch>
            <a:fillRect/>
          </a:stretch>
        </p:blipFill>
        <p:spPr>
          <a:xfrm>
            <a:off x="5454475" y="3273450"/>
            <a:ext cx="1154143" cy="525138"/>
          </a:xfrm>
          <a:prstGeom prst="rect">
            <a:avLst/>
          </a:prstGeom>
          <a:ln/>
        </p:spPr>
        <p:style>
          <a:lnRef idx="2">
            <a:schemeClr val="accent6"/>
          </a:lnRef>
          <a:fillRef idx="1">
            <a:schemeClr val="lt1"/>
          </a:fillRef>
          <a:effectRef idx="0">
            <a:schemeClr val="accent6"/>
          </a:effectRef>
          <a:fontRef idx="minor">
            <a:schemeClr val="dk1"/>
          </a:fontRef>
        </p:style>
      </p:pic>
      <p:pic>
        <p:nvPicPr>
          <p:cNvPr id="2050" name="Picture 2" descr="1. Model Transformation in MDE (adapted from [120]). | Download ...">
            <a:extLst>
              <a:ext uri="{FF2B5EF4-FFF2-40B4-BE49-F238E27FC236}">
                <a16:creationId xmlns:a16="http://schemas.microsoft.com/office/drawing/2014/main" id="{3B9AED5E-8E26-53B3-F2FB-DB45CCDC8F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410" y="4345087"/>
            <a:ext cx="4984646" cy="2345717"/>
          </a:xfrm>
          <a:prstGeom prst="rect">
            <a:avLst/>
          </a:prstGeom>
        </p:spPr>
        <p:style>
          <a:lnRef idx="2">
            <a:schemeClr val="dk1"/>
          </a:lnRef>
          <a:fillRef idx="1">
            <a:schemeClr val="lt1"/>
          </a:fillRef>
          <a:effectRef idx="0">
            <a:schemeClr val="dk1"/>
          </a:effectRef>
          <a:fontRef idx="minor">
            <a:schemeClr val="dk1"/>
          </a:fontRef>
        </p:style>
      </p:pic>
      <p:pic>
        <p:nvPicPr>
          <p:cNvPr id="2052" name="Picture 4" descr="AI Code Generation: An AI Software Development Guide">
            <a:extLst>
              <a:ext uri="{FF2B5EF4-FFF2-40B4-BE49-F238E27FC236}">
                <a16:creationId xmlns:a16="http://schemas.microsoft.com/office/drawing/2014/main" id="{4575A33E-7398-9BAB-0FAD-5307729C48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90" t="19821" r="20981" b="27840"/>
          <a:stretch>
            <a:fillRect/>
          </a:stretch>
        </p:blipFill>
        <p:spPr bwMode="auto">
          <a:xfrm>
            <a:off x="2064410" y="4345087"/>
            <a:ext cx="1549647" cy="6881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ECF405-EFFC-C53A-B460-6F753DF8B39C}"/>
              </a:ext>
            </a:extLst>
          </p:cNvPr>
          <p:cNvSpPr txBox="1"/>
          <p:nvPr/>
        </p:nvSpPr>
        <p:spPr>
          <a:xfrm>
            <a:off x="7160956" y="5471645"/>
            <a:ext cx="4984646" cy="430887"/>
          </a:xfrm>
          <a:prstGeom prst="rect">
            <a:avLst/>
          </a:prstGeom>
          <a:noFill/>
        </p:spPr>
        <p:txBody>
          <a:bodyPr wrap="square">
            <a:spAutoFit/>
          </a:bodyPr>
          <a:lstStyle/>
          <a:p>
            <a:pPr marL="0" indent="0">
              <a:buFontTx/>
              <a:buNone/>
            </a:pPr>
            <a:r>
              <a:rPr lang="nl-NL" sz="2200" b="1" dirty="0" err="1">
                <a:latin typeface="Calibri" panose="020F0502020204030204" pitchFamily="34" charset="0"/>
                <a:ea typeface="Calibri" panose="020F0502020204030204" pitchFamily="34" charset="0"/>
                <a:cs typeface="Calibri" panose="020F0502020204030204" pitchFamily="34" charset="0"/>
              </a:rPr>
              <a:t>From</a:t>
            </a:r>
            <a:r>
              <a:rPr lang="nl-NL" sz="2200" b="1" dirty="0">
                <a:latin typeface="Calibri" panose="020F0502020204030204" pitchFamily="34" charset="0"/>
                <a:ea typeface="Calibri" panose="020F0502020204030204" pitchFamily="34" charset="0"/>
                <a:cs typeface="Calibri" panose="020F0502020204030204" pitchFamily="34" charset="0"/>
              </a:rPr>
              <a:t> domain </a:t>
            </a:r>
            <a:r>
              <a:rPr lang="nl-NL" sz="2200" b="1" dirty="0" err="1">
                <a:latin typeface="Calibri" panose="020F0502020204030204" pitchFamily="34" charset="0"/>
                <a:ea typeface="Calibri" panose="020F0502020204030204" pitchFamily="34" charset="0"/>
                <a:cs typeface="Calibri" panose="020F0502020204030204" pitchFamily="34" charset="0"/>
              </a:rPr>
              <a:t>models</a:t>
            </a:r>
            <a:r>
              <a:rPr lang="nl-NL" sz="2200" b="1" dirty="0">
                <a:latin typeface="Calibri" panose="020F0502020204030204" pitchFamily="34" charset="0"/>
                <a:ea typeface="Calibri" panose="020F0502020204030204" pitchFamily="34" charset="0"/>
                <a:cs typeface="Calibri" panose="020F0502020204030204" pitchFamily="34" charset="0"/>
              </a:rPr>
              <a:t> </a:t>
            </a:r>
            <a:r>
              <a:rPr lang="nl-NL" sz="2200" b="1" dirty="0" err="1">
                <a:latin typeface="Calibri" panose="020F0502020204030204" pitchFamily="34" charset="0"/>
                <a:ea typeface="Calibri" panose="020F0502020204030204" pitchFamily="34" charset="0"/>
                <a:cs typeface="Calibri" panose="020F0502020204030204" pitchFamily="34" charset="0"/>
              </a:rPr>
              <a:t>to</a:t>
            </a:r>
            <a:r>
              <a:rPr lang="nl-NL" sz="2200" b="1" dirty="0">
                <a:latin typeface="Calibri" panose="020F0502020204030204" pitchFamily="34" charset="0"/>
                <a:ea typeface="Calibri" panose="020F0502020204030204" pitchFamily="34" charset="0"/>
                <a:cs typeface="Calibri" panose="020F0502020204030204" pitchFamily="34" charset="0"/>
              </a:rPr>
              <a:t> software code!</a:t>
            </a:r>
          </a:p>
        </p:txBody>
      </p:sp>
    </p:spTree>
    <p:extLst>
      <p:ext uri="{BB962C8B-B14F-4D97-AF65-F5344CB8AC3E}">
        <p14:creationId xmlns:p14="http://schemas.microsoft.com/office/powerpoint/2010/main" val="379178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FA45-0F1A-B19A-85A3-E6CB0927DBA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D3CF650-B169-393E-76DA-6CE4C6AE9F74}"/>
              </a:ext>
            </a:extLst>
          </p:cNvPr>
          <p:cNvSpPr>
            <a:spLocks noGrp="1"/>
          </p:cNvSpPr>
          <p:nvPr>
            <p:ph type="title"/>
          </p:nvPr>
        </p:nvSpPr>
        <p:spPr/>
        <p:txBody>
          <a:bodyPr/>
          <a:lstStyle/>
          <a:p>
            <a:r>
              <a:rPr lang="en-US" dirty="0" err="1"/>
              <a:t>ontouml</a:t>
            </a:r>
            <a:endParaRPr lang="nl-NL" dirty="0"/>
          </a:p>
        </p:txBody>
      </p:sp>
      <p:sp>
        <p:nvSpPr>
          <p:cNvPr id="4" name="Slide Number Placeholder 3">
            <a:extLst>
              <a:ext uri="{FF2B5EF4-FFF2-40B4-BE49-F238E27FC236}">
                <a16:creationId xmlns:a16="http://schemas.microsoft.com/office/drawing/2014/main" id="{43B9B922-FB77-6D49-D8CA-10BD5BD313A7}"/>
              </a:ext>
            </a:extLst>
          </p:cNvPr>
          <p:cNvSpPr>
            <a:spLocks noGrp="1"/>
          </p:cNvSpPr>
          <p:nvPr>
            <p:ph type="sldNum" sz="quarter" idx="10"/>
          </p:nvPr>
        </p:nvSpPr>
        <p:spPr/>
        <p:txBody>
          <a:bodyPr/>
          <a:lstStyle/>
          <a:p>
            <a:fld id="{6586D83B-F5E2-6149-B7DD-0F6F1BA75908}" type="slidenum">
              <a:rPr lang="en-US" smtClean="0"/>
              <a:pPr/>
              <a:t>5</a:t>
            </a:fld>
            <a:endParaRPr lang="en-US" dirty="0"/>
          </a:p>
        </p:txBody>
      </p:sp>
      <p:sp>
        <p:nvSpPr>
          <p:cNvPr id="6" name="TextBox 5">
            <a:extLst>
              <a:ext uri="{FF2B5EF4-FFF2-40B4-BE49-F238E27FC236}">
                <a16:creationId xmlns:a16="http://schemas.microsoft.com/office/drawing/2014/main" id="{12D932AB-69C2-7879-0A3A-3298AE3C5CF6}"/>
              </a:ext>
            </a:extLst>
          </p:cNvPr>
          <p:cNvSpPr txBox="1"/>
          <p:nvPr/>
        </p:nvSpPr>
        <p:spPr>
          <a:xfrm>
            <a:off x="2508285" y="1267211"/>
            <a:ext cx="9550365"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000" b="1" dirty="0" err="1">
                <a:latin typeface="Calibri" panose="020F0502020204030204" pitchFamily="34" charset="0"/>
                <a:ea typeface="Calibri" panose="020F0502020204030204" pitchFamily="34" charset="0"/>
                <a:cs typeface="Calibri" panose="020F0502020204030204" pitchFamily="34" charset="0"/>
              </a:rPr>
              <a:t>Unified</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Foundational</a:t>
            </a:r>
            <a:r>
              <a:rPr lang="nl-NL" sz="2000" b="1" dirty="0">
                <a:latin typeface="Calibri" panose="020F0502020204030204" pitchFamily="34" charset="0"/>
                <a:ea typeface="Calibri" panose="020F0502020204030204" pitchFamily="34" charset="0"/>
                <a:cs typeface="Calibri" panose="020F0502020204030204" pitchFamily="34" charset="0"/>
              </a:rPr>
              <a:t> </a:t>
            </a:r>
            <a:r>
              <a:rPr lang="nl-NL" sz="2000" b="1" dirty="0" err="1">
                <a:latin typeface="Calibri" panose="020F0502020204030204" pitchFamily="34" charset="0"/>
                <a:ea typeface="Calibri" panose="020F0502020204030204" pitchFamily="34" charset="0"/>
                <a:cs typeface="Calibri" panose="020F0502020204030204" pitchFamily="34" charset="0"/>
              </a:rPr>
              <a:t>Ontology</a:t>
            </a:r>
            <a:r>
              <a:rPr lang="nl-NL" sz="2000" b="1" dirty="0">
                <a:latin typeface="Calibri" panose="020F0502020204030204" pitchFamily="34" charset="0"/>
                <a:ea typeface="Calibri" panose="020F0502020204030204" pitchFamily="34" charset="0"/>
                <a:cs typeface="Calibri" panose="020F0502020204030204" pitchFamily="34" charset="0"/>
              </a:rPr>
              <a:t> (UFO)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2000" dirty="0">
                <a:latin typeface="Calibri" panose="020F0502020204030204" pitchFamily="34" charset="0"/>
                <a:ea typeface="Calibri" panose="020F0502020204030204" pitchFamily="34" charset="0"/>
                <a:cs typeface="Calibri" panose="020F0502020204030204" pitchFamily="34" charset="0"/>
              </a:rPr>
              <a:t>Top-level </a:t>
            </a:r>
            <a:r>
              <a:rPr lang="nl-NL" sz="2000" dirty="0" err="1">
                <a:latin typeface="Calibri" panose="020F0502020204030204" pitchFamily="34" charset="0"/>
                <a:ea typeface="Calibri" panose="020F0502020204030204" pitchFamily="34" charset="0"/>
                <a:cs typeface="Calibri" panose="020F0502020204030204" pitchFamily="34" charset="0"/>
              </a:rPr>
              <a:t>ontology</a:t>
            </a:r>
            <a:r>
              <a:rPr lang="nl-NL" sz="200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collection of ontological theories</a:t>
            </a:r>
            <a:endParaRPr lang="nl-NL"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nl-NL" sz="2000" dirty="0" err="1">
                <a:latin typeface="Calibri" panose="020F0502020204030204" pitchFamily="34" charset="0"/>
                <a:ea typeface="Calibri" panose="020F0502020204030204" pitchFamily="34" charset="0"/>
                <a:cs typeface="Calibri" panose="020F0502020204030204" pitchFamily="34" charset="0"/>
              </a:rPr>
              <a:t>Main</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concepts</a:t>
            </a:r>
            <a:r>
              <a:rPr lang="nl-NL" sz="2000" dirty="0">
                <a:latin typeface="Calibri" panose="020F0502020204030204" pitchFamily="34" charset="0"/>
                <a:ea typeface="Calibri" panose="020F0502020204030204" pitchFamily="34" charset="0"/>
                <a:cs typeface="Calibri" panose="020F0502020204030204" pitchFamily="34" charset="0"/>
              </a:rPr>
              <a:t> : Identity providers, Universal vs. </a:t>
            </a:r>
            <a:r>
              <a:rPr lang="nl-NL" sz="2000" dirty="0" err="1">
                <a:latin typeface="Calibri" panose="020F0502020204030204" pitchFamily="34" charset="0"/>
                <a:ea typeface="Calibri" panose="020F0502020204030204" pitchFamily="34" charset="0"/>
                <a:cs typeface="Calibri" panose="020F0502020204030204" pitchFamily="34" charset="0"/>
              </a:rPr>
              <a:t>Individual</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Endurant</a:t>
            </a:r>
            <a:r>
              <a:rPr lang="nl-NL" sz="2000" dirty="0">
                <a:latin typeface="Calibri" panose="020F0502020204030204" pitchFamily="34" charset="0"/>
                <a:ea typeface="Calibri" panose="020F0502020204030204" pitchFamily="34" charset="0"/>
                <a:cs typeface="Calibri" panose="020F0502020204030204" pitchFamily="34" charset="0"/>
              </a:rPr>
              <a:t> vs. </a:t>
            </a:r>
            <a:r>
              <a:rPr lang="nl-NL" sz="2000" dirty="0" err="1">
                <a:latin typeface="Calibri" panose="020F0502020204030204" pitchFamily="34" charset="0"/>
                <a:ea typeface="Calibri" panose="020F0502020204030204" pitchFamily="34" charset="0"/>
                <a:cs typeface="Calibri" panose="020F0502020204030204" pitchFamily="34" charset="0"/>
              </a:rPr>
              <a:t>Perdurant</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Sortal</a:t>
            </a:r>
            <a:r>
              <a:rPr lang="nl-NL" sz="2000" dirty="0">
                <a:latin typeface="Calibri" panose="020F0502020204030204" pitchFamily="34" charset="0"/>
                <a:ea typeface="Calibri" panose="020F0502020204030204" pitchFamily="34" charset="0"/>
                <a:cs typeface="Calibri" panose="020F0502020204030204" pitchFamily="34" charset="0"/>
              </a:rPr>
              <a:t> vs. non-</a:t>
            </a:r>
            <a:r>
              <a:rPr lang="nl-NL" sz="2000" dirty="0" err="1">
                <a:latin typeface="Calibri" panose="020F0502020204030204" pitchFamily="34" charset="0"/>
                <a:ea typeface="Calibri" panose="020F0502020204030204" pitchFamily="34" charset="0"/>
                <a:cs typeface="Calibri" panose="020F0502020204030204" pitchFamily="34" charset="0"/>
              </a:rPr>
              <a:t>sortal</a:t>
            </a:r>
            <a:r>
              <a:rPr lang="nl-NL" sz="2000" dirty="0">
                <a:latin typeface="Calibri" panose="020F0502020204030204" pitchFamily="34" charset="0"/>
                <a:ea typeface="Calibri" panose="020F0502020204030204" pitchFamily="34" charset="0"/>
                <a:cs typeface="Calibri" panose="020F0502020204030204" pitchFamily="34" charset="0"/>
              </a:rPr>
              <a:t>, </a:t>
            </a:r>
            <a:r>
              <a:rPr lang="nl-NL" sz="2000" dirty="0" err="1">
                <a:latin typeface="Calibri" panose="020F0502020204030204" pitchFamily="34" charset="0"/>
                <a:ea typeface="Calibri" panose="020F0502020204030204" pitchFamily="34" charset="0"/>
                <a:cs typeface="Calibri" panose="020F0502020204030204" pitchFamily="34" charset="0"/>
              </a:rPr>
              <a:t>Rigid</a:t>
            </a:r>
            <a:r>
              <a:rPr lang="nl-NL" sz="2000" dirty="0">
                <a:latin typeface="Calibri" panose="020F0502020204030204" pitchFamily="34" charset="0"/>
                <a:ea typeface="Calibri" panose="020F0502020204030204" pitchFamily="34" charset="0"/>
                <a:cs typeface="Calibri" panose="020F0502020204030204" pitchFamily="34" charset="0"/>
              </a:rPr>
              <a:t> vs. anti-</a:t>
            </a:r>
            <a:r>
              <a:rPr lang="nl-NL" sz="2000" dirty="0" err="1">
                <a:latin typeface="Calibri" panose="020F0502020204030204" pitchFamily="34" charset="0"/>
                <a:ea typeface="Calibri" panose="020F0502020204030204" pitchFamily="34" charset="0"/>
                <a:cs typeface="Calibri" panose="020F0502020204030204" pitchFamily="34" charset="0"/>
              </a:rPr>
              <a:t>rigids</a:t>
            </a:r>
            <a:endParaRPr lang="nl-NL" sz="2000" dirty="0">
              <a:latin typeface="Calibri" panose="020F0502020204030204" pitchFamily="34" charset="0"/>
              <a:ea typeface="Calibri" panose="020F0502020204030204" pitchFamily="34" charset="0"/>
              <a:cs typeface="Calibri" panose="020F0502020204030204" pitchFamily="34" charset="0"/>
            </a:endParaRPr>
          </a:p>
        </p:txBody>
      </p:sp>
      <p:pic>
        <p:nvPicPr>
          <p:cNvPr id="2" name="Google Shape;589;p11">
            <a:extLst>
              <a:ext uri="{FF2B5EF4-FFF2-40B4-BE49-F238E27FC236}">
                <a16:creationId xmlns:a16="http://schemas.microsoft.com/office/drawing/2014/main" id="{F091A064-8577-E9B8-E557-2FE2C4812AAB}"/>
              </a:ext>
            </a:extLst>
          </p:cNvPr>
          <p:cNvPicPr preferRelativeResize="0"/>
          <p:nvPr/>
        </p:nvPicPr>
        <p:blipFill rotWithShape="1">
          <a:blip r:embed="rId3">
            <a:alphaModFix/>
          </a:blip>
          <a:srcRect/>
          <a:stretch/>
        </p:blipFill>
        <p:spPr>
          <a:xfrm>
            <a:off x="6238347" y="2590650"/>
            <a:ext cx="5744103" cy="3023686"/>
          </a:xfrm>
          <a:prstGeom prst="rect">
            <a:avLst/>
          </a:prstGeom>
          <a:noFill/>
          <a:ln>
            <a:noFill/>
          </a:ln>
        </p:spPr>
      </p:pic>
      <p:sp>
        <p:nvSpPr>
          <p:cNvPr id="8" name="TextBox 7">
            <a:extLst>
              <a:ext uri="{FF2B5EF4-FFF2-40B4-BE49-F238E27FC236}">
                <a16:creationId xmlns:a16="http://schemas.microsoft.com/office/drawing/2014/main" id="{6AD2EC0F-0F7A-CD74-C742-2DC6C020EA92}"/>
              </a:ext>
            </a:extLst>
          </p:cNvPr>
          <p:cNvSpPr txBox="1"/>
          <p:nvPr/>
        </p:nvSpPr>
        <p:spPr>
          <a:xfrm>
            <a:off x="2508286" y="2731035"/>
            <a:ext cx="3730062" cy="2862322"/>
          </a:xfrm>
          <a:prstGeom prst="rect">
            <a:avLst/>
          </a:prstGeom>
          <a:noFill/>
        </p:spPr>
        <p:txBody>
          <a:bodyPr wrap="square">
            <a:spAutoFit/>
          </a:bodyPr>
          <a:lstStyle/>
          <a:p>
            <a:r>
              <a:rPr lang="nl-NL" sz="2000" b="1" dirty="0" err="1">
                <a:latin typeface="Calibri" panose="020F0502020204030204" pitchFamily="34" charset="0"/>
                <a:ea typeface="Calibri" panose="020F0502020204030204" pitchFamily="34" charset="0"/>
                <a:cs typeface="Calibri" panose="020F0502020204030204" pitchFamily="34" charset="0"/>
              </a:rPr>
              <a:t>OntoUML</a:t>
            </a:r>
            <a:r>
              <a:rPr lang="nl-NL" sz="2000" b="1" dirty="0">
                <a:latin typeface="Calibri" panose="020F0502020204030204" pitchFamily="34" charset="0"/>
                <a:ea typeface="Calibri" panose="020F0502020204030204" pitchFamily="34" charset="0"/>
                <a:cs typeface="Calibri" panose="020F0502020204030204" pitchFamily="34" charset="0"/>
              </a:rPr>
              <a:t> </a:t>
            </a:r>
          </a:p>
          <a:p>
            <a:r>
              <a:rPr lang="nl-NL" sz="2000" dirty="0" err="1">
                <a:latin typeface="Calibri" panose="020F0502020204030204" pitchFamily="34" charset="0"/>
                <a:ea typeface="Calibri" panose="020F0502020204030204" pitchFamily="34" charset="0"/>
                <a:cs typeface="Calibri" panose="020F0502020204030204" pitchFamily="34" charset="0"/>
              </a:rPr>
              <a:t>Ontological</a:t>
            </a:r>
            <a:r>
              <a:rPr lang="nl-NL" sz="2000" dirty="0">
                <a:latin typeface="Calibri" panose="020F0502020204030204" pitchFamily="34" charset="0"/>
                <a:ea typeface="Calibri" panose="020F0502020204030204" pitchFamily="34" charset="0"/>
                <a:cs typeface="Calibri" panose="020F0502020204030204" pitchFamily="34" charset="0"/>
              </a:rPr>
              <a:t> Language (</a:t>
            </a:r>
            <a:r>
              <a:rPr lang="nl-NL" sz="2000" dirty="0" err="1">
                <a:latin typeface="Calibri" panose="020F0502020204030204" pitchFamily="34" charset="0"/>
                <a:ea typeface="Calibri" panose="020F0502020204030204" pitchFamily="34" charset="0"/>
                <a:cs typeface="Calibri" panose="020F0502020204030204" pitchFamily="34" charset="0"/>
              </a:rPr>
              <a:t>some</a:t>
            </a:r>
            <a:r>
              <a:rPr lang="nl-NL" sz="2000" dirty="0">
                <a:latin typeface="Calibri" panose="020F0502020204030204" pitchFamily="34" charset="0"/>
                <a:ea typeface="Calibri" panose="020F0502020204030204" pitchFamily="34" charset="0"/>
                <a:cs typeface="Calibri" panose="020F0502020204030204" pitchFamily="34" charset="0"/>
              </a:rPr>
              <a:t> UFO)</a:t>
            </a:r>
          </a:p>
          <a:p>
            <a:endParaRPr lang="nl-NL" sz="2000" dirty="0">
              <a:latin typeface="Calibri" panose="020F0502020204030204" pitchFamily="34" charset="0"/>
              <a:ea typeface="Calibri" panose="020F0502020204030204" pitchFamily="34" charset="0"/>
              <a:cs typeface="Calibri" panose="020F0502020204030204" pitchFamily="34" charset="0"/>
            </a:endParaRPr>
          </a:p>
          <a:p>
            <a:r>
              <a:rPr lang="nl-NL" sz="2000" b="1" dirty="0" err="1">
                <a:latin typeface="Calibri" panose="020F0502020204030204" pitchFamily="34" charset="0"/>
                <a:ea typeface="Calibri" panose="020F0502020204030204" pitchFamily="34" charset="0"/>
                <a:cs typeface="Calibri" panose="020F0502020204030204" pitchFamily="34" charset="0"/>
              </a:rPr>
              <a:t>Tooling</a:t>
            </a:r>
            <a:r>
              <a:rPr lang="nl-NL" sz="2000" b="1" dirty="0">
                <a:latin typeface="Calibri" panose="020F0502020204030204" pitchFamily="34" charset="0"/>
                <a:ea typeface="Calibri" panose="020F0502020204030204" pitchFamily="34" charset="0"/>
                <a:cs typeface="Calibri" panose="020F0502020204030204" pitchFamily="34" charset="0"/>
              </a:rPr>
              <a:t> support (“2.0”)</a:t>
            </a:r>
          </a:p>
          <a:p>
            <a:pPr lvl="0" indent="-342900" algn="l" rtl="0">
              <a:spcBef>
                <a:spcPts val="0"/>
              </a:spcBef>
              <a:spcAft>
                <a:spcPts val="0"/>
              </a:spcAft>
              <a:buClr>
                <a:schemeClr val="dk1"/>
              </a:buClr>
              <a:buSzPts val="2400"/>
              <a:buFont typeface="Wingdings" panose="05000000000000000000" pitchFamily="2" charset="2"/>
              <a:buChar char="ü"/>
            </a:pPr>
            <a:r>
              <a:rPr lang="en-GB" sz="2000" dirty="0">
                <a:latin typeface="Calibri" panose="020F0502020204030204" pitchFamily="34" charset="0"/>
                <a:ea typeface="Calibri" panose="020F0502020204030204" pitchFamily="34" charset="0"/>
                <a:cs typeface="Calibri" panose="020F0502020204030204" pitchFamily="34" charset="0"/>
              </a:rPr>
              <a:t>Visual Paradigm Plugin </a:t>
            </a:r>
            <a:r>
              <a:rPr lang="en-GB" sz="20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endParaRPr lang="en-GB" sz="2000" dirty="0">
              <a:latin typeface="Calibri" panose="020F0502020204030204" pitchFamily="34" charset="0"/>
              <a:ea typeface="Calibri" panose="020F0502020204030204" pitchFamily="34" charset="0"/>
              <a:cs typeface="Calibri" panose="020F0502020204030204" pitchFamily="34" charset="0"/>
            </a:endParaRPr>
          </a:p>
          <a:p>
            <a:pPr lvl="0" indent="-342900">
              <a:buClr>
                <a:schemeClr val="dk1"/>
              </a:buClr>
              <a:buSzPts val="2400"/>
              <a:buFont typeface="Wingdings" panose="05000000000000000000" pitchFamily="2" charset="2"/>
              <a:buChar char="ü"/>
            </a:pPr>
            <a:r>
              <a:rPr lang="en-GB" sz="2000" dirty="0">
                <a:latin typeface="Calibri" panose="020F0502020204030204" pitchFamily="34" charset="0"/>
                <a:ea typeface="Calibri" panose="020F0502020204030204" pitchFamily="34" charset="0"/>
                <a:cs typeface="Calibri" panose="020F0502020204030204" pitchFamily="34" charset="0"/>
              </a:rPr>
              <a:t>Platform-independent metamodel</a:t>
            </a:r>
          </a:p>
          <a:p>
            <a:pPr indent="-342900">
              <a:buFont typeface="Wingdings" panose="05000000000000000000" pitchFamily="2" charset="2"/>
              <a:buChar char="ü"/>
            </a:pPr>
            <a:r>
              <a:rPr lang="nl-NL" sz="2000" dirty="0">
                <a:latin typeface="Calibri" panose="020F0502020204030204" pitchFamily="34" charset="0"/>
                <a:ea typeface="Calibri" panose="020F0502020204030204" pitchFamily="34" charset="0"/>
                <a:cs typeface="Calibri" panose="020F0502020204030204" pitchFamily="34" charset="0"/>
              </a:rPr>
              <a:t>JSON Schema</a:t>
            </a:r>
          </a:p>
          <a:p>
            <a:pPr indent="-342900">
              <a:buFont typeface="Wingdings" panose="05000000000000000000" pitchFamily="2" charset="2"/>
              <a:buChar char="ü"/>
            </a:pPr>
            <a:r>
              <a:rPr lang="nl-NL" sz="2000" dirty="0" err="1">
                <a:latin typeface="Calibri" panose="020F0502020204030204" pitchFamily="34" charset="0"/>
                <a:ea typeface="Calibri" panose="020F0502020204030204" pitchFamily="34" charset="0"/>
                <a:cs typeface="Calibri" panose="020F0502020204030204" pitchFamily="34" charset="0"/>
              </a:rPr>
              <a:t>OntoUML</a:t>
            </a:r>
            <a:r>
              <a:rPr lang="nl-NL" sz="2000" dirty="0">
                <a:latin typeface="Calibri" panose="020F0502020204030204" pitchFamily="34" charset="0"/>
                <a:ea typeface="Calibri" panose="020F0502020204030204" pitchFamily="34" charset="0"/>
                <a:cs typeface="Calibri" panose="020F0502020204030204" pitchFamily="34" charset="0"/>
              </a:rPr>
              <a:t> model </a:t>
            </a:r>
            <a:r>
              <a:rPr lang="nl-NL" sz="2000" dirty="0" err="1">
                <a:latin typeface="Calibri" panose="020F0502020204030204" pitchFamily="34" charset="0"/>
                <a:ea typeface="Calibri" panose="020F0502020204030204" pitchFamily="34" charset="0"/>
                <a:cs typeface="Calibri" panose="020F0502020204030204" pitchFamily="34" charset="0"/>
              </a:rPr>
              <a:t>catalogue</a:t>
            </a:r>
            <a:endParaRPr lang="nl-NL" sz="20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DA428CF-5E04-0331-54E0-97B2B387F064}"/>
              </a:ext>
            </a:extLst>
          </p:cNvPr>
          <p:cNvPicPr>
            <a:picLocks noChangeAspect="1"/>
          </p:cNvPicPr>
          <p:nvPr/>
        </p:nvPicPr>
        <p:blipFill>
          <a:blip r:embed="rId4"/>
          <a:srcRect t="2699" r="61714" b="83016"/>
          <a:stretch>
            <a:fillRect/>
          </a:stretch>
        </p:blipFill>
        <p:spPr>
          <a:xfrm>
            <a:off x="6238347" y="2590650"/>
            <a:ext cx="3632164" cy="813171"/>
          </a:xfrm>
          <a:prstGeom prst="rect">
            <a:avLst/>
          </a:prstGeom>
        </p:spPr>
      </p:pic>
      <p:sp>
        <p:nvSpPr>
          <p:cNvPr id="12" name="TextBox 11">
            <a:extLst>
              <a:ext uri="{FF2B5EF4-FFF2-40B4-BE49-F238E27FC236}">
                <a16:creationId xmlns:a16="http://schemas.microsoft.com/office/drawing/2014/main" id="{F6ADCBFD-9366-E740-2304-875D2DBEFC84}"/>
              </a:ext>
            </a:extLst>
          </p:cNvPr>
          <p:cNvSpPr txBox="1"/>
          <p:nvPr/>
        </p:nvSpPr>
        <p:spPr>
          <a:xfrm>
            <a:off x="9217120" y="1339076"/>
            <a:ext cx="4273359" cy="307777"/>
          </a:xfrm>
          <a:prstGeom prst="rect">
            <a:avLst/>
          </a:prstGeom>
          <a:noFill/>
        </p:spPr>
        <p:txBody>
          <a:bodyPr wrap="square">
            <a:spAutoFit/>
          </a:bodyPr>
          <a:lstStyle/>
          <a:p>
            <a:r>
              <a:rPr lang="nl-NL" sz="1400" dirty="0">
                <a:latin typeface="Calibri" panose="020F0502020204030204" pitchFamily="34" charset="0"/>
                <a:ea typeface="Calibri" panose="020F0502020204030204" pitchFamily="34" charset="0"/>
                <a:cs typeface="Calibri" panose="020F0502020204030204" pitchFamily="34" charset="0"/>
                <a:hlinkClick r:id="rId5"/>
              </a:rPr>
              <a:t>https://github.com/OntoUML</a:t>
            </a:r>
            <a:r>
              <a:rPr lang="nl-NL" sz="1400" dirty="0">
                <a:latin typeface="Calibri" panose="020F0502020204030204" pitchFamily="34" charset="0"/>
                <a:ea typeface="Calibri" panose="020F0502020204030204" pitchFamily="34" charset="0"/>
                <a:cs typeface="Calibri" panose="020F0502020204030204" pitchFamily="34" charset="0"/>
              </a:rPr>
              <a:t>  </a:t>
            </a:r>
          </a:p>
        </p:txBody>
      </p:sp>
      <p:pic>
        <p:nvPicPr>
          <p:cNvPr id="1026" name="Picture 2" descr="GitHub - OntoUML/ontouml-models: The OntoUML/UFO Catalog is a  collaborative, structured and open-source catalog of OntoUML and UFO  ontology models.">
            <a:extLst>
              <a:ext uri="{FF2B5EF4-FFF2-40B4-BE49-F238E27FC236}">
                <a16:creationId xmlns:a16="http://schemas.microsoft.com/office/drawing/2014/main" id="{C9418056-6637-A5C8-AD0A-C90097ADFE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5965" y="5593357"/>
            <a:ext cx="1812264" cy="4983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vertical | OntoUML Community Portal">
            <a:extLst>
              <a:ext uri="{FF2B5EF4-FFF2-40B4-BE49-F238E27FC236}">
                <a16:creationId xmlns:a16="http://schemas.microsoft.com/office/drawing/2014/main" id="{84E7BA90-E879-3784-5C6B-AACF240D1A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6957" y="185026"/>
            <a:ext cx="3531588" cy="13505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6197143-485B-30B3-E6AA-A7C1EE1AE028}"/>
              </a:ext>
            </a:extLst>
          </p:cNvPr>
          <p:cNvSpPr txBox="1"/>
          <p:nvPr/>
        </p:nvSpPr>
        <p:spPr>
          <a:xfrm>
            <a:off x="4635908" y="5733742"/>
            <a:ext cx="5035583" cy="307777"/>
          </a:xfrm>
          <a:prstGeom prst="rect">
            <a:avLst/>
          </a:prstGeom>
          <a:noFill/>
        </p:spPr>
        <p:txBody>
          <a:bodyPr wrap="square">
            <a:spAutoFit/>
          </a:bodyPr>
          <a:lstStyle/>
          <a:p>
            <a:r>
              <a:rPr lang="nl-NL" sz="1400" dirty="0">
                <a:latin typeface="Calibri" panose="020F0502020204030204" pitchFamily="34" charset="0"/>
                <a:ea typeface="Calibri" panose="020F0502020204030204" pitchFamily="34" charset="0"/>
                <a:cs typeface="Calibri" panose="020F0502020204030204" pitchFamily="34" charset="0"/>
                <a:hlinkClick r:id="rId8"/>
              </a:rPr>
              <a:t>https://github.com/OntoUML/ontouml-models</a:t>
            </a:r>
            <a:r>
              <a:rPr lang="nl-NL" sz="14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228870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193B2C-554D-4BC6-8A4E-2A10701BA717}"/>
              </a:ext>
            </a:extLst>
          </p:cNvPr>
          <p:cNvSpPr>
            <a:spLocks noGrp="1"/>
          </p:cNvSpPr>
          <p:nvPr>
            <p:ph type="title"/>
          </p:nvPr>
        </p:nvSpPr>
        <p:spPr/>
        <p:txBody>
          <a:bodyPr/>
          <a:lstStyle/>
          <a:p>
            <a:r>
              <a:rPr lang="en-US" dirty="0"/>
              <a:t>Ontology-driven software</a:t>
            </a:r>
            <a:endParaRPr lang="nl-NL" dirty="0"/>
          </a:p>
        </p:txBody>
      </p:sp>
      <p:sp>
        <p:nvSpPr>
          <p:cNvPr id="4" name="Slide Number Placeholder 3">
            <a:extLst>
              <a:ext uri="{FF2B5EF4-FFF2-40B4-BE49-F238E27FC236}">
                <a16:creationId xmlns:a16="http://schemas.microsoft.com/office/drawing/2014/main" id="{A95C8E85-7850-423C-8DE5-874392D9E6E3}"/>
              </a:ext>
            </a:extLst>
          </p:cNvPr>
          <p:cNvSpPr>
            <a:spLocks noGrp="1"/>
          </p:cNvSpPr>
          <p:nvPr>
            <p:ph type="sldNum" sz="quarter" idx="10"/>
          </p:nvPr>
        </p:nvSpPr>
        <p:spPr/>
        <p:txBody>
          <a:bodyPr/>
          <a:lstStyle/>
          <a:p>
            <a:fld id="{6586D83B-F5E2-6149-B7DD-0F6F1BA75908}" type="slidenum">
              <a:rPr lang="en-US" smtClean="0"/>
              <a:pPr/>
              <a:t>6</a:t>
            </a:fld>
            <a:endParaRPr lang="en-US" dirty="0"/>
          </a:p>
        </p:txBody>
      </p:sp>
      <p:sp>
        <p:nvSpPr>
          <p:cNvPr id="3" name="TextBox 2">
            <a:extLst>
              <a:ext uri="{FF2B5EF4-FFF2-40B4-BE49-F238E27FC236}">
                <a16:creationId xmlns:a16="http://schemas.microsoft.com/office/drawing/2014/main" id="{56205812-5825-7EE6-446E-B33D4BD45974}"/>
              </a:ext>
            </a:extLst>
          </p:cNvPr>
          <p:cNvSpPr txBox="1"/>
          <p:nvPr/>
        </p:nvSpPr>
        <p:spPr>
          <a:xfrm>
            <a:off x="2460171" y="3567886"/>
            <a:ext cx="9731829" cy="2281843"/>
          </a:xfrm>
          <a:prstGeom prst="rect">
            <a:avLst/>
          </a:prstGeom>
          <a:noFill/>
        </p:spPr>
        <p:txBody>
          <a:bodyPr wrap="square">
            <a:spAutoFit/>
          </a:bodyPr>
          <a:lstStyle/>
          <a:p>
            <a:r>
              <a:rPr lang="en-US" sz="2200" b="1" dirty="0">
                <a:latin typeface="Calibri" panose="020F0502020204030204" pitchFamily="34" charset="0"/>
                <a:ea typeface="Calibri" panose="020F0502020204030204" pitchFamily="34" charset="0"/>
                <a:cs typeface="Calibri" panose="020F0502020204030204" pitchFamily="34" charset="0"/>
              </a:rPr>
              <a:t>Problem</a:t>
            </a:r>
            <a:r>
              <a:rPr lang="en-US" sz="2200" dirty="0">
                <a:latin typeface="Calibri" panose="020F0502020204030204" pitchFamily="34" charset="0"/>
                <a:ea typeface="Calibri" panose="020F0502020204030204" pitchFamily="34" charset="0"/>
                <a:cs typeface="Calibri" panose="020F0502020204030204" pitchFamily="34" charset="0"/>
              </a:rPr>
              <a:t> </a:t>
            </a:r>
          </a:p>
          <a:p>
            <a:pPr marL="360000" lvl="0" indent="-360000">
              <a:buClr>
                <a:schemeClr val="dk1"/>
              </a:buClr>
              <a:buSzPts val="2400"/>
              <a:buChar char="•"/>
            </a:pP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is continuously evolving: </a:t>
            </a:r>
            <a:r>
              <a:rPr lang="en-US" sz="2200" b="1" dirty="0">
                <a:latin typeface="Calibri" panose="020F0502020204030204" pitchFamily="34" charset="0"/>
                <a:ea typeface="Calibri" panose="020F0502020204030204" pitchFamily="34" charset="0"/>
                <a:cs typeface="Calibri" panose="020F0502020204030204" pitchFamily="34" charset="0"/>
              </a:rPr>
              <a:t>tooling</a:t>
            </a:r>
            <a:r>
              <a:rPr lang="en-US" sz="2200" dirty="0">
                <a:latin typeface="Calibri" panose="020F0502020204030204" pitchFamily="34" charset="0"/>
                <a:ea typeface="Calibri" panose="020F0502020204030204" pitchFamily="34" charset="0"/>
                <a:cs typeface="Calibri" panose="020F0502020204030204" pitchFamily="34" charset="0"/>
              </a:rPr>
              <a:t> support getting </a:t>
            </a:r>
            <a:r>
              <a:rPr lang="en-US" sz="2200" b="1" dirty="0">
                <a:latin typeface="Calibri" panose="020F0502020204030204" pitchFamily="34" charset="0"/>
                <a:ea typeface="Calibri" panose="020F0502020204030204" pitchFamily="34" charset="0"/>
                <a:cs typeface="Calibri" panose="020F0502020204030204" pitchFamily="34" charset="0"/>
              </a:rPr>
              <a:t>deprecated</a:t>
            </a:r>
          </a:p>
          <a:p>
            <a:pPr marL="360000" lvl="0" indent="-360000" algn="l" rtl="0">
              <a:lnSpc>
                <a:spcPct val="100000"/>
              </a:lnSpc>
              <a:spcBef>
                <a:spcPts val="0"/>
              </a:spcBef>
              <a:spcAft>
                <a:spcPts val="0"/>
              </a:spcAft>
              <a:buClr>
                <a:schemeClr val="dk1"/>
              </a:buClr>
              <a:buSzPts val="2400"/>
              <a:buChar char="•"/>
            </a:pPr>
            <a:r>
              <a:rPr lang="en-US" sz="2200" dirty="0">
                <a:latin typeface="Calibri" panose="020F0502020204030204" pitchFamily="34" charset="0"/>
                <a:ea typeface="Calibri" panose="020F0502020204030204" pitchFamily="34" charset="0"/>
                <a:cs typeface="Calibri" panose="020F0502020204030204" pitchFamily="34" charset="0"/>
              </a:rPr>
              <a:t>Conceptual models in </a:t>
            </a: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usually have </a:t>
            </a:r>
            <a:r>
              <a:rPr lang="en-US" sz="2200" b="1" dirty="0">
                <a:latin typeface="Calibri" panose="020F0502020204030204" pitchFamily="34" charset="0"/>
                <a:ea typeface="Calibri" panose="020F0502020204030204" pitchFamily="34" charset="0"/>
                <a:cs typeface="Calibri" panose="020F0502020204030204" pitchFamily="34" charset="0"/>
              </a:rPr>
              <a:t>higher quality</a:t>
            </a:r>
            <a:r>
              <a:rPr lang="en-US" sz="2200" dirty="0">
                <a:latin typeface="Calibri" panose="020F0502020204030204" pitchFamily="34" charset="0"/>
                <a:ea typeface="Calibri" panose="020F0502020204030204" pitchFamily="34" charset="0"/>
                <a:cs typeface="Calibri" panose="020F0502020204030204" pitchFamily="34" charset="0"/>
              </a:rPr>
              <a:t> than traditional UML</a:t>
            </a:r>
          </a:p>
          <a:p>
            <a:pPr marL="360000" lvl="0" indent="-360000" algn="l" rtl="0">
              <a:lnSpc>
                <a:spcPct val="100000"/>
              </a:lnSpc>
              <a:spcBef>
                <a:spcPts val="0"/>
              </a:spcBef>
              <a:spcAft>
                <a:spcPts val="0"/>
              </a:spcAft>
              <a:buClr>
                <a:schemeClr val="dk1"/>
              </a:buClr>
              <a:buSzPts val="2400"/>
              <a:buChar char="•"/>
            </a:pPr>
            <a:r>
              <a:rPr lang="en-US" sz="2200" dirty="0">
                <a:latin typeface="Calibri" panose="020F0502020204030204" pitchFamily="34" charset="0"/>
                <a:ea typeface="Calibri" panose="020F0502020204030204" pitchFamily="34" charset="0"/>
                <a:cs typeface="Calibri" panose="020F0502020204030204" pitchFamily="34" charset="0"/>
              </a:rPr>
              <a:t>Software developers may </a:t>
            </a:r>
            <a:r>
              <a:rPr lang="en-US" sz="2200" b="1" dirty="0">
                <a:latin typeface="Calibri" panose="020F0502020204030204" pitchFamily="34" charset="0"/>
                <a:ea typeface="Calibri" panose="020F0502020204030204" pitchFamily="34" charset="0"/>
                <a:cs typeface="Calibri" panose="020F0502020204030204" pitchFamily="34" charset="0"/>
              </a:rPr>
              <a:t>not know</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semantics</a:t>
            </a:r>
          </a:p>
          <a:p>
            <a:pPr marL="360000" lvl="0" indent="-360000" algn="l" rtl="0">
              <a:lnSpc>
                <a:spcPct val="100000"/>
              </a:lnSpc>
              <a:spcBef>
                <a:spcPts val="0"/>
              </a:spcBef>
              <a:spcAft>
                <a:spcPts val="0"/>
              </a:spcAft>
              <a:buClr>
                <a:schemeClr val="dk1"/>
              </a:buClr>
              <a:buSzPts val="2400"/>
              <a:buChar char="•"/>
            </a:pPr>
            <a:r>
              <a:rPr lang="en-US" sz="2200" dirty="0">
                <a:latin typeface="Calibri" panose="020F0502020204030204" pitchFamily="34" charset="0"/>
                <a:ea typeface="Calibri" panose="020F0502020204030204" pitchFamily="34" charset="0"/>
                <a:cs typeface="Calibri" panose="020F0502020204030204" pitchFamily="34" charset="0"/>
              </a:rPr>
              <a:t>Creating an ontology can be </a:t>
            </a:r>
            <a:r>
              <a:rPr lang="en-US" sz="2200" b="1" dirty="0">
                <a:latin typeface="Calibri" panose="020F0502020204030204" pitchFamily="34" charset="0"/>
                <a:ea typeface="Calibri" panose="020F0502020204030204" pitchFamily="34" charset="0"/>
                <a:cs typeface="Calibri" panose="020F0502020204030204" pitchFamily="34" charset="0"/>
              </a:rPr>
              <a:t>time consuming</a:t>
            </a:r>
            <a:r>
              <a:rPr lang="en-US" sz="2200" dirty="0">
                <a:latin typeface="Calibri" panose="020F0502020204030204" pitchFamily="34" charset="0"/>
                <a:ea typeface="Calibri" panose="020F0502020204030204" pitchFamily="34" charset="0"/>
                <a:cs typeface="Calibri" panose="020F0502020204030204" pitchFamily="34" charset="0"/>
              </a:rPr>
              <a:t> (investment)</a:t>
            </a:r>
          </a:p>
          <a:p>
            <a:pPr lvl="0" algn="l" rtl="0">
              <a:lnSpc>
                <a:spcPct val="150000"/>
              </a:lnSpc>
              <a:spcBef>
                <a:spcPts val="0"/>
              </a:spcBef>
              <a:spcAft>
                <a:spcPts val="0"/>
              </a:spcAft>
              <a:buClr>
                <a:schemeClr val="dk1"/>
              </a:buClr>
              <a:buSzPts val="2400"/>
            </a:pPr>
            <a:r>
              <a:rPr lang="en-US" sz="2400" i="1" dirty="0">
                <a:latin typeface="Calibri" panose="020F0502020204030204" pitchFamily="34" charset="0"/>
                <a:ea typeface="Calibri" panose="020F0502020204030204" pitchFamily="34" charset="0"/>
                <a:cs typeface="Calibri" panose="020F0502020204030204" pitchFamily="34" charset="0"/>
              </a:rPr>
              <a:t>How to preserve </a:t>
            </a:r>
            <a:r>
              <a:rPr lang="en-US" sz="2400" i="1" dirty="0" err="1">
                <a:latin typeface="Calibri" panose="020F0502020204030204" pitchFamily="34" charset="0"/>
                <a:ea typeface="Calibri" panose="020F0502020204030204" pitchFamily="34" charset="0"/>
                <a:cs typeface="Calibri" panose="020F0502020204030204" pitchFamily="34" charset="0"/>
              </a:rPr>
              <a:t>OntoUML</a:t>
            </a:r>
            <a:r>
              <a:rPr lang="en-US" sz="2400" i="1" dirty="0">
                <a:latin typeface="Calibri" panose="020F0502020204030204" pitchFamily="34" charset="0"/>
                <a:ea typeface="Calibri" panose="020F0502020204030204" pitchFamily="34" charset="0"/>
                <a:cs typeface="Calibri" panose="020F0502020204030204" pitchFamily="34" charset="0"/>
              </a:rPr>
              <a:t> semantics in software code?</a:t>
            </a:r>
          </a:p>
        </p:txBody>
      </p:sp>
      <p:sp>
        <p:nvSpPr>
          <p:cNvPr id="7" name="TextBox 6">
            <a:extLst>
              <a:ext uri="{FF2B5EF4-FFF2-40B4-BE49-F238E27FC236}">
                <a16:creationId xmlns:a16="http://schemas.microsoft.com/office/drawing/2014/main" id="{5850126E-3F2A-C72C-5159-71B1371577D9}"/>
              </a:ext>
            </a:extLst>
          </p:cNvPr>
          <p:cNvSpPr txBox="1"/>
          <p:nvPr/>
        </p:nvSpPr>
        <p:spPr>
          <a:xfrm>
            <a:off x="2460171" y="1427198"/>
            <a:ext cx="9655629" cy="2154436"/>
          </a:xfrm>
          <a:prstGeom prst="rect">
            <a:avLst/>
          </a:prstGeom>
          <a:noFill/>
        </p:spPr>
        <p:txBody>
          <a:bodyPr wrap="square">
            <a:spAutoFit/>
          </a:bodyPr>
          <a:lstStyle/>
          <a:p>
            <a:r>
              <a:rPr lang="en-US" sz="22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Ontology-Driven Software Engineering</a:t>
            </a: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(SE) uses ontology(</a:t>
            </a:r>
            <a:r>
              <a:rPr lang="en-US" sz="22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ies</a:t>
            </a: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for each phase in 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nl-NL" sz="2200" b="1" dirty="0">
                <a:latin typeface="Calibri" panose="020F0502020204030204" pitchFamily="34" charset="0"/>
                <a:ea typeface="Calibri" panose="020F0502020204030204" pitchFamily="34" charset="0"/>
                <a:cs typeface="Calibri" panose="020F0502020204030204" pitchFamily="34" charset="0"/>
              </a:rPr>
              <a:t>	Knowledge-intensive software!</a:t>
            </a:r>
            <a:endParaRPr lang="nl-NL" sz="2200" b="1"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p:txBody>
      </p:sp>
      <p:pic>
        <p:nvPicPr>
          <p:cNvPr id="3074" name="Picture 2" descr="6 Phases of Software Engineering Lifecycle">
            <a:extLst>
              <a:ext uri="{FF2B5EF4-FFF2-40B4-BE49-F238E27FC236}">
                <a16:creationId xmlns:a16="http://schemas.microsoft.com/office/drawing/2014/main" id="{08CE6486-D85A-BECF-2751-A8AD58CC80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6" t="29822" r="4821" b="43214"/>
          <a:stretch>
            <a:fillRect/>
          </a:stretch>
        </p:blipFill>
        <p:spPr bwMode="auto">
          <a:xfrm>
            <a:off x="3404469" y="1911478"/>
            <a:ext cx="6968706" cy="10206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 Thousand Technical Specifications Icon Royalty-Free Images, Stock Photos  &amp; Pictures | Shutterstock">
            <a:extLst>
              <a:ext uri="{FF2B5EF4-FFF2-40B4-BE49-F238E27FC236}">
                <a16:creationId xmlns:a16="http://schemas.microsoft.com/office/drawing/2014/main" id="{06C983BF-7E0F-3334-4F08-CDA1381B2B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02" t="14442" r="19990" b="24990"/>
          <a:stretch>
            <a:fillRect/>
          </a:stretch>
        </p:blipFill>
        <p:spPr bwMode="auto">
          <a:xfrm>
            <a:off x="3707950" y="2557551"/>
            <a:ext cx="419074" cy="514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ase Sign Icon Relational Database Schema Stock Vector (Royalty Free)  443722531 | Shutterstock">
            <a:extLst>
              <a:ext uri="{FF2B5EF4-FFF2-40B4-BE49-F238E27FC236}">
                <a16:creationId xmlns:a16="http://schemas.microsoft.com/office/drawing/2014/main" id="{C7DDFBC3-670C-1850-EBBC-4CF7E1F643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292" t="6908" r="18472" b="31369"/>
          <a:stretch>
            <a:fillRect/>
          </a:stretch>
        </p:blipFill>
        <p:spPr bwMode="auto">
          <a:xfrm>
            <a:off x="4867923" y="2547739"/>
            <a:ext cx="506880" cy="5245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de file computer system thin line icon Vector Image">
            <a:extLst>
              <a:ext uri="{FF2B5EF4-FFF2-40B4-BE49-F238E27FC236}">
                <a16:creationId xmlns:a16="http://schemas.microsoft.com/office/drawing/2014/main" id="{580B2422-9BC7-66A7-9925-35CF88916D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393" t="11324" r="12257" b="18904"/>
          <a:stretch>
            <a:fillRect/>
          </a:stretch>
        </p:blipFill>
        <p:spPr bwMode="auto">
          <a:xfrm>
            <a:off x="6095999" y="2516091"/>
            <a:ext cx="516991" cy="5170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utomation testing Icon - Free PNG &amp; SVG 3538848 - Noun Project">
            <a:extLst>
              <a:ext uri="{FF2B5EF4-FFF2-40B4-BE49-F238E27FC236}">
                <a16:creationId xmlns:a16="http://schemas.microsoft.com/office/drawing/2014/main" id="{D14EDD49-8736-D747-9A21-505C89714FDE}"/>
              </a:ext>
            </a:extLst>
          </p:cNvPr>
          <p:cNvPicPr>
            <a:picLocks noChangeAspect="1" noChangeArrowheads="1"/>
          </p:cNvPicPr>
          <p:nvPr/>
        </p:nvPicPr>
        <p:blipFill rotWithShape="1">
          <a:blip r:embed="rId7">
            <a:alphaModFix/>
            <a:extLst>
              <a:ext uri="{28A0092B-C50C-407E-A947-70E740481C1C}">
                <a14:useLocalDpi xmlns:a14="http://schemas.microsoft.com/office/drawing/2010/main" val="0"/>
              </a:ext>
            </a:extLst>
          </a:blip>
          <a:srcRect l="10367" t="12749" r="14505" b="10054"/>
          <a:stretch>
            <a:fillRect/>
          </a:stretch>
        </p:blipFill>
        <p:spPr bwMode="auto">
          <a:xfrm>
            <a:off x="7140968" y="2557551"/>
            <a:ext cx="501624" cy="515440"/>
          </a:xfrm>
          <a:prstGeom prst="rect">
            <a:avLst/>
          </a:prstGeom>
          <a:solidFill>
            <a:schemeClr val="bg1"/>
          </a:solidFill>
        </p:spPr>
      </p:pic>
      <p:pic>
        <p:nvPicPr>
          <p:cNvPr id="1036" name="Picture 12" descr="Deployment icon style | Premium Vector">
            <a:extLst>
              <a:ext uri="{FF2B5EF4-FFF2-40B4-BE49-F238E27FC236}">
                <a16:creationId xmlns:a16="http://schemas.microsoft.com/office/drawing/2014/main" id="{0B6D0773-CB9A-B5A1-7726-F7B587D7A93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240" t="4046" r="20099" b="4456"/>
          <a:stretch>
            <a:fillRect/>
          </a:stretch>
        </p:blipFill>
        <p:spPr bwMode="auto">
          <a:xfrm>
            <a:off x="8333320" y="2553165"/>
            <a:ext cx="335690" cy="5148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oftware documentation line icon vector illustration 34907858 Vector Art at  Vecteezy">
            <a:extLst>
              <a:ext uri="{FF2B5EF4-FFF2-40B4-BE49-F238E27FC236}">
                <a16:creationId xmlns:a16="http://schemas.microsoft.com/office/drawing/2014/main" id="{5C4BBF9D-46E1-2D22-E82A-E97F614626E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531" t="13333" r="12482" b="13242"/>
          <a:stretch>
            <a:fillRect/>
          </a:stretch>
        </p:blipFill>
        <p:spPr bwMode="auto">
          <a:xfrm>
            <a:off x="9517709" y="2564431"/>
            <a:ext cx="468314" cy="46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05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675FA-3D7F-039A-1DCF-AC79F560F42C}"/>
            </a:ext>
          </a:extLst>
        </p:cNvPr>
        <p:cNvGrpSpPr/>
        <p:nvPr/>
      </p:nvGrpSpPr>
      <p:grpSpPr>
        <a:xfrm>
          <a:off x="0" y="0"/>
          <a:ext cx="0" cy="0"/>
          <a:chOff x="0" y="0"/>
          <a:chExt cx="0" cy="0"/>
        </a:xfrm>
      </p:grpSpPr>
      <p:sp>
        <p:nvSpPr>
          <p:cNvPr id="1218" name="Slide Number">
            <a:extLst>
              <a:ext uri="{FF2B5EF4-FFF2-40B4-BE49-F238E27FC236}">
                <a16:creationId xmlns:a16="http://schemas.microsoft.com/office/drawing/2014/main" id="{0BD6A914-06CB-8295-F992-6B7A56F1F1EC}"/>
              </a:ext>
            </a:extLst>
          </p:cNvPr>
          <p:cNvSpPr txBox="1">
            <a:spLocks noGrp="1"/>
          </p:cNvSpPr>
          <p:nvPr>
            <p:ph type="sldNum" sz="quarter" idx="10"/>
          </p:nvPr>
        </p:nvSpPr>
        <p:spPr/>
        <p:txBody>
          <a:bodyPr/>
          <a:lstStyle/>
          <a:p>
            <a:fld id="{86CB4B4D-7CA3-9044-876B-883B54F8677D}" type="slidenum">
              <a:rPr lang="en-GB"/>
              <a:pPr/>
              <a:t>7</a:t>
            </a:fld>
            <a:endParaRPr lang="en-GB"/>
          </a:p>
        </p:txBody>
      </p:sp>
      <p:sp>
        <p:nvSpPr>
          <p:cNvPr id="1219" name="BASIC WEB TECHNOLOGIES">
            <a:extLst>
              <a:ext uri="{FF2B5EF4-FFF2-40B4-BE49-F238E27FC236}">
                <a16:creationId xmlns:a16="http://schemas.microsoft.com/office/drawing/2014/main" id="{BA618DF9-3AB5-DEAA-06EC-6E1E7CFCCDAD}"/>
              </a:ext>
            </a:extLst>
          </p:cNvPr>
          <p:cNvSpPr txBox="1">
            <a:spLocks noGrp="1"/>
          </p:cNvSpPr>
          <p:nvPr>
            <p:ph type="body" sz="quarter" idx="11"/>
          </p:nvPr>
        </p:nvSpPr>
        <p:spPr/>
        <p:txBody>
          <a:bodyPr/>
          <a:lstStyle/>
          <a:p>
            <a:r>
              <a:rPr lang="en-US" b="0" dirty="0"/>
              <a:t>Model-Driven Software Engineering (MDE)</a:t>
            </a:r>
          </a:p>
        </p:txBody>
      </p:sp>
      <p:sp>
        <p:nvSpPr>
          <p:cNvPr id="1220" name="Text Placeholder 10">
            <a:extLst>
              <a:ext uri="{FF2B5EF4-FFF2-40B4-BE49-F238E27FC236}">
                <a16:creationId xmlns:a16="http://schemas.microsoft.com/office/drawing/2014/main" id="{E6C5F1EE-39C2-5F2B-653C-3F8898CDFF7B}"/>
              </a:ext>
            </a:extLst>
          </p:cNvPr>
          <p:cNvSpPr>
            <a:spLocks noGrp="1"/>
          </p:cNvSpPr>
          <p:nvPr>
            <p:ph type="body" sz="quarter" idx="12"/>
          </p:nvPr>
        </p:nvSpPr>
        <p:spPr/>
        <p:txBody>
          <a:bodyPr/>
          <a:lstStyle/>
          <a:p>
            <a:r>
              <a:rPr lang="en-US" dirty="0"/>
              <a:t>Research approach </a:t>
            </a:r>
            <a:endParaRPr lang="en-GB" dirty="0"/>
          </a:p>
        </p:txBody>
      </p:sp>
      <p:sp>
        <p:nvSpPr>
          <p:cNvPr id="1221" name="Text Placeholder 10">
            <a:extLst>
              <a:ext uri="{FF2B5EF4-FFF2-40B4-BE49-F238E27FC236}">
                <a16:creationId xmlns:a16="http://schemas.microsoft.com/office/drawing/2014/main" id="{5C277ED6-B920-78C0-EF36-0252CF631A4A}"/>
              </a:ext>
            </a:extLst>
          </p:cNvPr>
          <p:cNvSpPr>
            <a:spLocks noGrp="1"/>
          </p:cNvSpPr>
          <p:nvPr>
            <p:ph type="body" sz="quarter" idx="13"/>
          </p:nvPr>
        </p:nvSpPr>
        <p:spPr/>
        <p:txBody>
          <a:bodyPr/>
          <a:lstStyle/>
          <a:p>
            <a:r>
              <a:rPr lang="en-US" b="0" dirty="0"/>
              <a:t>MDE Transformation pipeline</a:t>
            </a:r>
            <a:endParaRPr lang="en-GB" b="0" dirty="0"/>
          </a:p>
        </p:txBody>
      </p:sp>
      <p:sp>
        <p:nvSpPr>
          <p:cNvPr id="1222" name="Text Placeholder 10">
            <a:extLst>
              <a:ext uri="{FF2B5EF4-FFF2-40B4-BE49-F238E27FC236}">
                <a16:creationId xmlns:a16="http://schemas.microsoft.com/office/drawing/2014/main" id="{6D51392D-08DF-2178-A8FE-65A04DDF9640}"/>
              </a:ext>
            </a:extLst>
          </p:cNvPr>
          <p:cNvSpPr>
            <a:spLocks noGrp="1"/>
          </p:cNvSpPr>
          <p:nvPr>
            <p:ph type="body" sz="quarter" idx="14"/>
          </p:nvPr>
        </p:nvSpPr>
        <p:spPr/>
        <p:txBody>
          <a:bodyPr/>
          <a:lstStyle/>
          <a:p>
            <a:r>
              <a:rPr lang="en-US" b="0" dirty="0"/>
              <a:t>Validation</a:t>
            </a:r>
          </a:p>
          <a:p>
            <a:endParaRPr lang="en-GB" b="0" dirty="0"/>
          </a:p>
        </p:txBody>
      </p:sp>
      <p:sp>
        <p:nvSpPr>
          <p:cNvPr id="1223" name="Text Placeholder 10">
            <a:extLst>
              <a:ext uri="{FF2B5EF4-FFF2-40B4-BE49-F238E27FC236}">
                <a16:creationId xmlns:a16="http://schemas.microsoft.com/office/drawing/2014/main" id="{9E424FD7-768E-27E8-4711-820B831DE1BC}"/>
              </a:ext>
            </a:extLst>
          </p:cNvPr>
          <p:cNvSpPr>
            <a:spLocks noGrp="1"/>
          </p:cNvSpPr>
          <p:nvPr>
            <p:ph type="body" sz="quarter" idx="15"/>
          </p:nvPr>
        </p:nvSpPr>
        <p:spPr/>
        <p:txBody>
          <a:bodyPr/>
          <a:lstStyle/>
          <a:p>
            <a:r>
              <a:rPr lang="en-US" b="0" dirty="0"/>
              <a:t>Conclusions</a:t>
            </a:r>
            <a:endParaRPr lang="en-GB" b="0" dirty="0"/>
          </a:p>
        </p:txBody>
      </p:sp>
    </p:spTree>
    <p:extLst>
      <p:ext uri="{BB962C8B-B14F-4D97-AF65-F5344CB8AC3E}">
        <p14:creationId xmlns:p14="http://schemas.microsoft.com/office/powerpoint/2010/main" val="320391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EF86E-DBF1-9318-5FE0-86D128B331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AE28A4D-FFFC-287E-7038-6ED0C80E2C4D}"/>
              </a:ext>
            </a:extLst>
          </p:cNvPr>
          <p:cNvSpPr>
            <a:spLocks noGrp="1"/>
          </p:cNvSpPr>
          <p:nvPr>
            <p:ph type="title"/>
          </p:nvPr>
        </p:nvSpPr>
        <p:spPr/>
        <p:txBody>
          <a:bodyPr/>
          <a:lstStyle/>
          <a:p>
            <a:r>
              <a:rPr lang="en-US" dirty="0"/>
              <a:t>Research approach</a:t>
            </a:r>
            <a:endParaRPr lang="nl-NL" dirty="0"/>
          </a:p>
        </p:txBody>
      </p:sp>
      <p:sp>
        <p:nvSpPr>
          <p:cNvPr id="4" name="Slide Number Placeholder 3">
            <a:extLst>
              <a:ext uri="{FF2B5EF4-FFF2-40B4-BE49-F238E27FC236}">
                <a16:creationId xmlns:a16="http://schemas.microsoft.com/office/drawing/2014/main" id="{93FD5703-8880-88A9-AC8F-880260AC3BD7}"/>
              </a:ext>
            </a:extLst>
          </p:cNvPr>
          <p:cNvSpPr>
            <a:spLocks noGrp="1"/>
          </p:cNvSpPr>
          <p:nvPr>
            <p:ph type="sldNum" sz="quarter" idx="10"/>
          </p:nvPr>
        </p:nvSpPr>
        <p:spPr/>
        <p:txBody>
          <a:bodyPr/>
          <a:lstStyle/>
          <a:p>
            <a:fld id="{6586D83B-F5E2-6149-B7DD-0F6F1BA75908}" type="slidenum">
              <a:rPr lang="en-US" smtClean="0"/>
              <a:pPr/>
              <a:t>8</a:t>
            </a:fld>
            <a:endParaRPr lang="en-US" dirty="0"/>
          </a:p>
        </p:txBody>
      </p:sp>
      <p:sp>
        <p:nvSpPr>
          <p:cNvPr id="7" name="TextBox 6">
            <a:extLst>
              <a:ext uri="{FF2B5EF4-FFF2-40B4-BE49-F238E27FC236}">
                <a16:creationId xmlns:a16="http://schemas.microsoft.com/office/drawing/2014/main" id="{639BE5AF-B55E-97C0-6376-CBC6872A8616}"/>
              </a:ext>
            </a:extLst>
          </p:cNvPr>
          <p:cNvSpPr txBox="1"/>
          <p:nvPr/>
        </p:nvSpPr>
        <p:spPr>
          <a:xfrm>
            <a:off x="2548547" y="1134351"/>
            <a:ext cx="9545481" cy="5016758"/>
          </a:xfrm>
          <a:prstGeom prst="rect">
            <a:avLst/>
          </a:prstGeom>
          <a:noFill/>
        </p:spPr>
        <p:txBody>
          <a:bodyPr wrap="square">
            <a:spAutoFit/>
          </a:bodyPr>
          <a:lstStyle/>
          <a:p>
            <a:r>
              <a:rPr lang="en-US" sz="2200" b="1" dirty="0">
                <a:latin typeface="Calibri" panose="020F0502020204030204" pitchFamily="34" charset="0"/>
                <a:ea typeface="Calibri" panose="020F0502020204030204" pitchFamily="34" charset="0"/>
                <a:cs typeface="Calibri" panose="020F0502020204030204" pitchFamily="34" charset="0"/>
              </a:rPr>
              <a:t>Design Science Research Methodology</a:t>
            </a:r>
          </a:p>
          <a:p>
            <a:endParaRPr lang="en-US" sz="2200" b="1" dirty="0">
              <a:latin typeface="Calibri" panose="020F0502020204030204" pitchFamily="34" charset="0"/>
              <a:ea typeface="Calibri" panose="020F0502020204030204" pitchFamily="34" charset="0"/>
              <a:cs typeface="Calibri" panose="020F0502020204030204" pitchFamily="34" charset="0"/>
            </a:endParaRPr>
          </a:p>
          <a:p>
            <a:endParaRPr lang="en-US" sz="2200" b="1" dirty="0">
              <a:latin typeface="Calibri" panose="020F0502020204030204" pitchFamily="34" charset="0"/>
              <a:ea typeface="Calibri" panose="020F0502020204030204" pitchFamily="34" charset="0"/>
              <a:cs typeface="Calibri" panose="020F0502020204030204" pitchFamily="34" charset="0"/>
            </a:endParaRPr>
          </a:p>
          <a:p>
            <a:endParaRPr lang="en-US" sz="2200" b="1" dirty="0">
              <a:latin typeface="Calibri" panose="020F0502020204030204" pitchFamily="34" charset="0"/>
              <a:ea typeface="Calibri" panose="020F0502020204030204" pitchFamily="34" charset="0"/>
              <a:cs typeface="Calibri" panose="020F0502020204030204" pitchFamily="34" charset="0"/>
            </a:endParaRPr>
          </a:p>
          <a:p>
            <a:endParaRPr lang="en-US" sz="2200" b="1" dirty="0">
              <a:latin typeface="Calibri" panose="020F0502020204030204" pitchFamily="34" charset="0"/>
              <a:ea typeface="Calibri" panose="020F0502020204030204" pitchFamily="34" charset="0"/>
              <a:cs typeface="Calibri" panose="020F0502020204030204" pitchFamily="34" charset="0"/>
            </a:endParaRPr>
          </a:p>
          <a:p>
            <a:endParaRPr lang="en-US" sz="2200" b="1" dirty="0">
              <a:latin typeface="Calibri" panose="020F0502020204030204" pitchFamily="34" charset="0"/>
              <a:ea typeface="Calibri" panose="020F0502020204030204" pitchFamily="34" charset="0"/>
              <a:cs typeface="Calibri" panose="020F0502020204030204" pitchFamily="34" charset="0"/>
            </a:endParaRPr>
          </a:p>
          <a:p>
            <a:endParaRPr lang="en-US" sz="2200" b="1" dirty="0">
              <a:latin typeface="Calibri" panose="020F0502020204030204" pitchFamily="34" charset="0"/>
              <a:ea typeface="Calibri" panose="020F0502020204030204" pitchFamily="34" charset="0"/>
              <a:cs typeface="Calibri" panose="020F0502020204030204" pitchFamily="34" charset="0"/>
            </a:endParaRPr>
          </a:p>
          <a:p>
            <a:endParaRPr lang="en-US" sz="2200" b="1" dirty="0">
              <a:latin typeface="Calibri" panose="020F0502020204030204" pitchFamily="34" charset="0"/>
              <a:ea typeface="Calibri" panose="020F0502020204030204" pitchFamily="34" charset="0"/>
              <a:cs typeface="Calibri" panose="020F0502020204030204" pitchFamily="34" charset="0"/>
            </a:endParaRPr>
          </a:p>
          <a:p>
            <a:endParaRPr lang="en-US" sz="2200" b="1" dirty="0">
              <a:latin typeface="Calibri" panose="020F0502020204030204" pitchFamily="34" charset="0"/>
              <a:ea typeface="Calibri" panose="020F0502020204030204" pitchFamily="34" charset="0"/>
              <a:cs typeface="Calibri" panose="020F0502020204030204" pitchFamily="34" charset="0"/>
            </a:endParaRPr>
          </a:p>
          <a:p>
            <a:r>
              <a:rPr lang="en-US" sz="1200" b="1" dirty="0">
                <a:latin typeface="Calibri" panose="020F0502020204030204" pitchFamily="34" charset="0"/>
                <a:ea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Problem:</a:t>
            </a:r>
            <a:r>
              <a:rPr lang="en-US" sz="2200" dirty="0">
                <a:latin typeface="Calibri" panose="020F0502020204030204" pitchFamily="34" charset="0"/>
                <a:ea typeface="Calibri" panose="020F0502020204030204" pitchFamily="34" charset="0"/>
                <a:cs typeface="Calibri" panose="020F0502020204030204" pitchFamily="34" charset="0"/>
              </a:rPr>
              <a:t> literature review, analysis of existing transformations (experiments)</a:t>
            </a:r>
          </a:p>
          <a:p>
            <a:pPr marL="342900" indent="-342900">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Treatment design: </a:t>
            </a:r>
            <a:r>
              <a:rPr lang="en-US" sz="2200" dirty="0">
                <a:latin typeface="Calibri" panose="020F0502020204030204" pitchFamily="34" charset="0"/>
                <a:ea typeface="Calibri" panose="020F0502020204030204" pitchFamily="34" charset="0"/>
                <a:cs typeface="Calibri" panose="020F0502020204030204" pitchFamily="34" charset="0"/>
              </a:rPr>
              <a:t>automated transformation pipeline with EMF, considering </a:t>
            </a: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tools, for Java but keep in mind other OO languages</a:t>
            </a:r>
          </a:p>
          <a:p>
            <a:pPr marL="342900" indent="-342900">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Treatment validation: </a:t>
            </a:r>
            <a:r>
              <a:rPr lang="en-US" sz="2200" dirty="0">
                <a:latin typeface="Calibri" panose="020F0502020204030204" pitchFamily="34" charset="0"/>
                <a:ea typeface="Calibri" panose="020F0502020204030204" pitchFamily="34" charset="0"/>
                <a:cs typeface="Calibri" panose="020F0502020204030204" pitchFamily="34" charset="0"/>
              </a:rPr>
              <a:t>transformation example, 82 </a:t>
            </a:r>
            <a:r>
              <a:rPr lang="en-US" sz="2200" dirty="0" err="1">
                <a:latin typeface="Calibri" panose="020F0502020204030204" pitchFamily="34" charset="0"/>
                <a:ea typeface="Calibri" panose="020F0502020204030204" pitchFamily="34" charset="0"/>
                <a:cs typeface="Calibri" panose="020F0502020204030204" pitchFamily="34" charset="0"/>
              </a:rPr>
              <a:t>OntoUML</a:t>
            </a:r>
            <a:r>
              <a:rPr lang="en-US" sz="2200" dirty="0">
                <a:latin typeface="Calibri" panose="020F0502020204030204" pitchFamily="34" charset="0"/>
                <a:ea typeface="Calibri" panose="020F0502020204030204" pitchFamily="34" charset="0"/>
                <a:cs typeface="Calibri" panose="020F0502020204030204" pitchFamily="34" charset="0"/>
              </a:rPr>
              <a:t> models (catalogue), manual validation</a:t>
            </a:r>
          </a:p>
        </p:txBody>
      </p:sp>
      <p:pic>
        <p:nvPicPr>
          <p:cNvPr id="3" name="Picture 2">
            <a:extLst>
              <a:ext uri="{FF2B5EF4-FFF2-40B4-BE49-F238E27FC236}">
                <a16:creationId xmlns:a16="http://schemas.microsoft.com/office/drawing/2014/main" id="{854AEAA3-C5E7-2D8E-3F1C-2788C93AAEF4}"/>
              </a:ext>
            </a:extLst>
          </p:cNvPr>
          <p:cNvPicPr>
            <a:picLocks noChangeAspect="1"/>
          </p:cNvPicPr>
          <p:nvPr/>
        </p:nvPicPr>
        <p:blipFill>
          <a:blip r:embed="rId3"/>
          <a:srcRect l="8260" t="48424" r="43359" b="23799"/>
          <a:stretch>
            <a:fillRect/>
          </a:stretch>
        </p:blipFill>
        <p:spPr>
          <a:xfrm>
            <a:off x="2548547" y="1625450"/>
            <a:ext cx="7368339" cy="2538306"/>
          </a:xfrm>
          <a:prstGeom prst="rect">
            <a:avLst/>
          </a:prstGeom>
        </p:spPr>
      </p:pic>
      <p:pic>
        <p:nvPicPr>
          <p:cNvPr id="2" name="Picture 1">
            <a:extLst>
              <a:ext uri="{FF2B5EF4-FFF2-40B4-BE49-F238E27FC236}">
                <a16:creationId xmlns:a16="http://schemas.microsoft.com/office/drawing/2014/main" id="{6A4AFD30-6BE6-20F5-9D6E-A5981E000DA8}"/>
              </a:ext>
            </a:extLst>
          </p:cNvPr>
          <p:cNvPicPr>
            <a:picLocks noChangeAspect="1"/>
          </p:cNvPicPr>
          <p:nvPr/>
        </p:nvPicPr>
        <p:blipFill>
          <a:blip r:embed="rId3"/>
          <a:srcRect l="8260" t="48424" r="80675" b="23799"/>
          <a:stretch>
            <a:fillRect/>
          </a:stretch>
        </p:blipFill>
        <p:spPr>
          <a:xfrm>
            <a:off x="2548546" y="1625450"/>
            <a:ext cx="1685251" cy="2538306"/>
          </a:xfrm>
          <a:prstGeom prst="rect">
            <a:avLst/>
          </a:prstGeom>
        </p:spPr>
      </p:pic>
      <p:pic>
        <p:nvPicPr>
          <p:cNvPr id="6" name="Picture 5">
            <a:extLst>
              <a:ext uri="{FF2B5EF4-FFF2-40B4-BE49-F238E27FC236}">
                <a16:creationId xmlns:a16="http://schemas.microsoft.com/office/drawing/2014/main" id="{15272A60-9B77-BF24-C39B-BE5C06CEBD4C}"/>
              </a:ext>
            </a:extLst>
          </p:cNvPr>
          <p:cNvPicPr>
            <a:picLocks noChangeAspect="1"/>
          </p:cNvPicPr>
          <p:nvPr/>
        </p:nvPicPr>
        <p:blipFill>
          <a:blip r:embed="rId3"/>
          <a:srcRect l="8261" t="48424" r="56219" b="23799"/>
          <a:stretch>
            <a:fillRect/>
          </a:stretch>
        </p:blipFill>
        <p:spPr>
          <a:xfrm>
            <a:off x="2548547" y="1625450"/>
            <a:ext cx="5409658" cy="2538306"/>
          </a:xfrm>
          <a:prstGeom prst="rect">
            <a:avLst/>
          </a:prstGeom>
        </p:spPr>
      </p:pic>
    </p:spTree>
    <p:extLst>
      <p:ext uri="{BB962C8B-B14F-4D97-AF65-F5344CB8AC3E}">
        <p14:creationId xmlns:p14="http://schemas.microsoft.com/office/powerpoint/2010/main" val="185023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947CE-FC0D-DE60-0CFE-4DD00BA8CDBE}"/>
            </a:ext>
          </a:extLst>
        </p:cNvPr>
        <p:cNvGrpSpPr/>
        <p:nvPr/>
      </p:nvGrpSpPr>
      <p:grpSpPr>
        <a:xfrm>
          <a:off x="0" y="0"/>
          <a:ext cx="0" cy="0"/>
          <a:chOff x="0" y="0"/>
          <a:chExt cx="0" cy="0"/>
        </a:xfrm>
      </p:grpSpPr>
      <p:sp>
        <p:nvSpPr>
          <p:cNvPr id="1218" name="Slide Number">
            <a:extLst>
              <a:ext uri="{FF2B5EF4-FFF2-40B4-BE49-F238E27FC236}">
                <a16:creationId xmlns:a16="http://schemas.microsoft.com/office/drawing/2014/main" id="{74A913CD-7F41-EDA9-CB28-009B80E44AF8}"/>
              </a:ext>
            </a:extLst>
          </p:cNvPr>
          <p:cNvSpPr txBox="1">
            <a:spLocks noGrp="1"/>
          </p:cNvSpPr>
          <p:nvPr>
            <p:ph type="sldNum" sz="quarter" idx="10"/>
          </p:nvPr>
        </p:nvSpPr>
        <p:spPr/>
        <p:txBody>
          <a:bodyPr/>
          <a:lstStyle/>
          <a:p>
            <a:fld id="{86CB4B4D-7CA3-9044-876B-883B54F8677D}" type="slidenum">
              <a:rPr lang="en-GB"/>
              <a:pPr/>
              <a:t>9</a:t>
            </a:fld>
            <a:endParaRPr lang="en-GB"/>
          </a:p>
        </p:txBody>
      </p:sp>
      <p:sp>
        <p:nvSpPr>
          <p:cNvPr id="1219" name="BASIC WEB TECHNOLOGIES">
            <a:extLst>
              <a:ext uri="{FF2B5EF4-FFF2-40B4-BE49-F238E27FC236}">
                <a16:creationId xmlns:a16="http://schemas.microsoft.com/office/drawing/2014/main" id="{BAE340A1-E20F-125A-BDD6-1B2054814C81}"/>
              </a:ext>
            </a:extLst>
          </p:cNvPr>
          <p:cNvSpPr txBox="1">
            <a:spLocks noGrp="1"/>
          </p:cNvSpPr>
          <p:nvPr>
            <p:ph type="body" sz="quarter" idx="11"/>
          </p:nvPr>
        </p:nvSpPr>
        <p:spPr/>
        <p:txBody>
          <a:bodyPr/>
          <a:lstStyle/>
          <a:p>
            <a:r>
              <a:rPr lang="en-US" b="0" dirty="0"/>
              <a:t>Model-Driven Software Engineering (MDE)</a:t>
            </a:r>
          </a:p>
        </p:txBody>
      </p:sp>
      <p:sp>
        <p:nvSpPr>
          <p:cNvPr id="1220" name="Text Placeholder 10">
            <a:extLst>
              <a:ext uri="{FF2B5EF4-FFF2-40B4-BE49-F238E27FC236}">
                <a16:creationId xmlns:a16="http://schemas.microsoft.com/office/drawing/2014/main" id="{21381264-9822-8642-CF3F-D573F589FA49}"/>
              </a:ext>
            </a:extLst>
          </p:cNvPr>
          <p:cNvSpPr>
            <a:spLocks noGrp="1"/>
          </p:cNvSpPr>
          <p:nvPr>
            <p:ph type="body" sz="quarter" idx="12"/>
          </p:nvPr>
        </p:nvSpPr>
        <p:spPr/>
        <p:txBody>
          <a:bodyPr/>
          <a:lstStyle/>
          <a:p>
            <a:r>
              <a:rPr lang="en-US" b="0" dirty="0"/>
              <a:t>Research approach </a:t>
            </a:r>
            <a:endParaRPr lang="en-GB" b="0" dirty="0"/>
          </a:p>
        </p:txBody>
      </p:sp>
      <p:sp>
        <p:nvSpPr>
          <p:cNvPr id="1221" name="Text Placeholder 10">
            <a:extLst>
              <a:ext uri="{FF2B5EF4-FFF2-40B4-BE49-F238E27FC236}">
                <a16:creationId xmlns:a16="http://schemas.microsoft.com/office/drawing/2014/main" id="{1A1DCDE9-FB96-9193-C9A6-791C253389FE}"/>
              </a:ext>
            </a:extLst>
          </p:cNvPr>
          <p:cNvSpPr>
            <a:spLocks noGrp="1"/>
          </p:cNvSpPr>
          <p:nvPr>
            <p:ph type="body" sz="quarter" idx="13"/>
          </p:nvPr>
        </p:nvSpPr>
        <p:spPr/>
        <p:txBody>
          <a:bodyPr/>
          <a:lstStyle/>
          <a:p>
            <a:r>
              <a:rPr lang="en-US" dirty="0"/>
              <a:t>MDE Transformation pipeline</a:t>
            </a:r>
            <a:endParaRPr lang="en-GB" dirty="0"/>
          </a:p>
        </p:txBody>
      </p:sp>
      <p:sp>
        <p:nvSpPr>
          <p:cNvPr id="1222" name="Text Placeholder 10">
            <a:extLst>
              <a:ext uri="{FF2B5EF4-FFF2-40B4-BE49-F238E27FC236}">
                <a16:creationId xmlns:a16="http://schemas.microsoft.com/office/drawing/2014/main" id="{D1A42B70-5ACF-EB10-8645-F39976234FE5}"/>
              </a:ext>
            </a:extLst>
          </p:cNvPr>
          <p:cNvSpPr>
            <a:spLocks noGrp="1"/>
          </p:cNvSpPr>
          <p:nvPr>
            <p:ph type="body" sz="quarter" idx="14"/>
          </p:nvPr>
        </p:nvSpPr>
        <p:spPr/>
        <p:txBody>
          <a:bodyPr/>
          <a:lstStyle/>
          <a:p>
            <a:r>
              <a:rPr lang="en-US" b="0" dirty="0"/>
              <a:t>Validation</a:t>
            </a:r>
          </a:p>
          <a:p>
            <a:endParaRPr lang="en-GB" b="0" dirty="0"/>
          </a:p>
        </p:txBody>
      </p:sp>
      <p:sp>
        <p:nvSpPr>
          <p:cNvPr id="1223" name="Text Placeholder 10">
            <a:extLst>
              <a:ext uri="{FF2B5EF4-FFF2-40B4-BE49-F238E27FC236}">
                <a16:creationId xmlns:a16="http://schemas.microsoft.com/office/drawing/2014/main" id="{4AD37927-DB6D-8063-17A5-48DFFB08A255}"/>
              </a:ext>
            </a:extLst>
          </p:cNvPr>
          <p:cNvSpPr>
            <a:spLocks noGrp="1"/>
          </p:cNvSpPr>
          <p:nvPr>
            <p:ph type="body" sz="quarter" idx="15"/>
          </p:nvPr>
        </p:nvSpPr>
        <p:spPr/>
        <p:txBody>
          <a:bodyPr/>
          <a:lstStyle/>
          <a:p>
            <a:r>
              <a:rPr lang="en-US" b="0" dirty="0"/>
              <a:t>Conclusions</a:t>
            </a:r>
            <a:endParaRPr lang="en-GB" b="0" dirty="0"/>
          </a:p>
        </p:txBody>
      </p:sp>
    </p:spTree>
    <p:extLst>
      <p:ext uri="{BB962C8B-B14F-4D97-AF65-F5344CB8AC3E}">
        <p14:creationId xmlns:p14="http://schemas.microsoft.com/office/powerpoint/2010/main" val="2724986177"/>
      </p:ext>
    </p:extLst>
  </p:cSld>
  <p:clrMapOvr>
    <a:masterClrMapping/>
  </p:clrMapOvr>
</p:sld>
</file>

<file path=ppt/theme/theme1.xml><?xml version="1.0" encoding="utf-8"?>
<a:theme xmlns:a="http://schemas.openxmlformats.org/drawingml/2006/main" name="UT Title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test" id="{15B9D8DC-9424-A541-AF47-D0C4E5DD615D}" vid="{AA5B6583-0830-8041-8FDA-106127B2637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T Chapter slide Whit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3.xml><?xml version="1.0" encoding="utf-8"?>
<a:theme xmlns:a="http://schemas.openxmlformats.org/drawingml/2006/main" name="UT Chapter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4.xml><?xml version="1.0" encoding="utf-8"?>
<a:theme xmlns:a="http://schemas.openxmlformats.org/drawingml/2006/main" name="UT Chapter slide White + logo own nam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5.xml><?xml version="1.0" encoding="utf-8"?>
<a:theme xmlns:a="http://schemas.openxmlformats.org/drawingml/2006/main" name="UT Chapter slide Black + logo own nam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6.xml><?xml version="1.0" encoding="utf-8"?>
<a:theme xmlns:a="http://schemas.openxmlformats.org/drawingml/2006/main" name="UT Table of Content slide Whit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7.xml><?xml version="1.0" encoding="utf-8"?>
<a:theme xmlns:a="http://schemas.openxmlformats.org/drawingml/2006/main" name="UT Table of Content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8.xml><?xml version="1.0" encoding="utf-8"?>
<a:theme xmlns:a="http://schemas.openxmlformats.org/drawingml/2006/main" name="UT Content slide Whit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9.xml><?xml version="1.0" encoding="utf-8"?>
<a:theme xmlns:a="http://schemas.openxmlformats.org/drawingml/2006/main" name="UT Content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docProps/app.xml><?xml version="1.0" encoding="utf-8"?>
<Properties xmlns="http://schemas.openxmlformats.org/officeDocument/2006/extended-properties" xmlns:vt="http://schemas.openxmlformats.org/officeDocument/2006/docPropsVTypes">
  <Template>UT test</Template>
  <TotalTime>79045</TotalTime>
  <Words>4862</Words>
  <Application>Microsoft Office PowerPoint</Application>
  <PresentationFormat>Widescreen</PresentationFormat>
  <Paragraphs>642</Paragraphs>
  <Slides>33</Slides>
  <Notes>32</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33</vt:i4>
      </vt:variant>
    </vt:vector>
  </HeadingPairs>
  <TitlesOfParts>
    <vt:vector size="49" baseType="lpstr">
      <vt:lpstr>ＭＳ Ｐゴシック</vt:lpstr>
      <vt:lpstr>Arial</vt:lpstr>
      <vt:lpstr>Arial Narrow</vt:lpstr>
      <vt:lpstr>Calibri</vt:lpstr>
      <vt:lpstr>LibertinusSerif-Italic</vt:lpstr>
      <vt:lpstr>LibertinusSerif-Regular</vt:lpstr>
      <vt:lpstr>Wingdings</vt:lpstr>
      <vt:lpstr>UT Title slide Black</vt:lpstr>
      <vt:lpstr>UT Chapter slide White</vt:lpstr>
      <vt:lpstr>UT Chapter slide Black</vt:lpstr>
      <vt:lpstr>UT Chapter slide White + logo own name</vt:lpstr>
      <vt:lpstr>UT Chapter slide Black + logo own name</vt:lpstr>
      <vt:lpstr>UT Table of Content slide White</vt:lpstr>
      <vt:lpstr>UT Table of Content slide Black</vt:lpstr>
      <vt:lpstr>UT Content slide White</vt:lpstr>
      <vt:lpstr>UT Content slide Black</vt:lpstr>
      <vt:lpstr>Ontology-Driven Software Development: Generating Java Code from OntoUML</vt:lpstr>
      <vt:lpstr>PowerPoint Presentation</vt:lpstr>
      <vt:lpstr>PowerPoint Presentation</vt:lpstr>
      <vt:lpstr>Model-driven software engineering</vt:lpstr>
      <vt:lpstr>ontouml</vt:lpstr>
      <vt:lpstr>Ontology-driven software</vt:lpstr>
      <vt:lpstr>PowerPoint Presentation</vt:lpstr>
      <vt:lpstr>Research approach</vt:lpstr>
      <vt:lpstr>PowerPoint Presentation</vt:lpstr>
      <vt:lpstr>Transformations overview</vt:lpstr>
      <vt:lpstr>ontouml json reader </vt:lpstr>
      <vt:lpstr>ecore metamodel </vt:lpstr>
      <vt:lpstr>ontouml to uml mappings </vt:lpstr>
      <vt:lpstr>ontouml to uml mappings </vt:lpstr>
      <vt:lpstr>ontouml to uml mappings </vt:lpstr>
      <vt:lpstr>ontouml to uml mappings </vt:lpstr>
      <vt:lpstr>atl transformations</vt:lpstr>
      <vt:lpstr>Java code generation</vt:lpstr>
      <vt:lpstr>PowerPoint Presentation</vt:lpstr>
      <vt:lpstr>Validation 1: transformation example  </vt:lpstr>
      <vt:lpstr>Validation 2: 82 models from catalogue </vt:lpstr>
      <vt:lpstr>Validation 3: java code inspection </vt:lpstr>
      <vt:lpstr>PowerPoint Presentation</vt:lpstr>
      <vt:lpstr>conclusions </vt:lpstr>
      <vt:lpstr>discussion </vt:lpstr>
      <vt:lpstr>Reuse in Ontology Engineering</vt:lpstr>
      <vt:lpstr>Onto4reuse: The four pillars </vt:lpstr>
      <vt:lpstr>Onto4reuse framework </vt:lpstr>
      <vt:lpstr>Onto4reuse services</vt:lpstr>
      <vt:lpstr>Ontologies for international data spaces </vt:lpstr>
      <vt:lpstr>Ontology-driven explainable ai</vt:lpstr>
      <vt:lpstr>Ontologies for international data spaces </vt:lpstr>
      <vt:lpstr>Ontology-driven system modeling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Rebelo Moreira, João (UT-EEMCS)</cp:lastModifiedBy>
  <cp:revision>1049</cp:revision>
  <dcterms:created xsi:type="dcterms:W3CDTF">2019-02-08T09:55:16Z</dcterms:created>
  <dcterms:modified xsi:type="dcterms:W3CDTF">2025-09-10T09:44:52Z</dcterms:modified>
</cp:coreProperties>
</file>